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4"/>
  </p:notesMasterIdLst>
  <p:sldIdLst>
    <p:sldId id="256" r:id="rId2"/>
    <p:sldId id="257" r:id="rId3"/>
    <p:sldId id="332" r:id="rId4"/>
    <p:sldId id="339" r:id="rId5"/>
    <p:sldId id="335" r:id="rId6"/>
    <p:sldId id="333" r:id="rId7"/>
    <p:sldId id="340" r:id="rId8"/>
    <p:sldId id="334" r:id="rId9"/>
    <p:sldId id="336" r:id="rId10"/>
    <p:sldId id="337" r:id="rId11"/>
    <p:sldId id="345" r:id="rId12"/>
    <p:sldId id="346" r:id="rId13"/>
    <p:sldId id="347" r:id="rId14"/>
    <p:sldId id="342" r:id="rId15"/>
    <p:sldId id="343" r:id="rId16"/>
    <p:sldId id="349" r:id="rId17"/>
    <p:sldId id="258" r:id="rId18"/>
    <p:sldId id="259" r:id="rId19"/>
    <p:sldId id="299" r:id="rId20"/>
    <p:sldId id="322" r:id="rId21"/>
    <p:sldId id="261" r:id="rId22"/>
    <p:sldId id="260" r:id="rId23"/>
    <p:sldId id="308" r:id="rId24"/>
    <p:sldId id="330" r:id="rId25"/>
    <p:sldId id="262" r:id="rId26"/>
    <p:sldId id="267" r:id="rId27"/>
    <p:sldId id="309" r:id="rId28"/>
    <p:sldId id="338" r:id="rId29"/>
    <p:sldId id="320" r:id="rId30"/>
    <p:sldId id="301" r:id="rId31"/>
    <p:sldId id="331" r:id="rId32"/>
    <p:sldId id="302" r:id="rId33"/>
    <p:sldId id="313" r:id="rId34"/>
    <p:sldId id="328" r:id="rId35"/>
    <p:sldId id="306" r:id="rId36"/>
    <p:sldId id="315" r:id="rId37"/>
    <p:sldId id="318" r:id="rId38"/>
    <p:sldId id="319" r:id="rId39"/>
    <p:sldId id="304" r:id="rId40"/>
    <p:sldId id="317" r:id="rId41"/>
    <p:sldId id="329" r:id="rId42"/>
    <p:sldId id="281"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Bradley Hand ITC" panose="03070402050302030203" pitchFamily="66" charset="0"/>
      <p:regular r:id="rId49"/>
    </p:embeddedFont>
    <p:embeddedFont>
      <p:font typeface="Bahnschrift Light" panose="020B0502040204020203" pitchFamily="34" charset="0"/>
      <p:regular r:id="rId50"/>
    </p:embeddedFont>
    <p:embeddedFont>
      <p:font typeface="Quicksand Light" panose="020B0604020202020204" charset="0"/>
      <p:regular r:id="rId51"/>
      <p:bold r:id="rId52"/>
    </p:embeddedFont>
    <p:embeddedFont>
      <p:font typeface="Arial Black" panose="020B0A04020102020204" pitchFamily="34" charset="0"/>
      <p:bold r:id="rId53"/>
    </p:embeddedFont>
    <p:embeddedFont>
      <p:font typeface="Atma"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267FA-CA74-4515-AB39-F36422F084D3}">
  <a:tblStyle styleId="{EAE267FA-CA74-4515-AB39-F36422F084D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DAE77-0ED4-4C94-92F3-84371D6B2C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660"/>
  </p:normalViewPr>
  <p:slideViewPr>
    <p:cSldViewPr snapToGrid="0">
      <p:cViewPr varScale="1">
        <p:scale>
          <a:sx n="144" d="100"/>
          <a:sy n="144" d="100"/>
        </p:scale>
        <p:origin x="57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f Ejaz" userId="075544d2106fb158" providerId="LiveId" clId="{46FD6651-25F1-4FD0-8001-6AEB05C7B58A}"/>
    <pc:docChg chg="custSel addSld delSld modSld">
      <pc:chgData name="Asif Ejaz" userId="075544d2106fb158" providerId="LiveId" clId="{46FD6651-25F1-4FD0-8001-6AEB05C7B58A}" dt="2023-10-08T19:23:38.809" v="152" actId="680"/>
      <pc:docMkLst>
        <pc:docMk/>
      </pc:docMkLst>
      <pc:sldChg chg="del">
        <pc:chgData name="Asif Ejaz" userId="075544d2106fb158" providerId="LiveId" clId="{46FD6651-25F1-4FD0-8001-6AEB05C7B58A}" dt="2023-10-08T19:04:14.996" v="3" actId="2696"/>
        <pc:sldMkLst>
          <pc:docMk/>
          <pc:sldMk cId="1892720555" sldId="296"/>
        </pc:sldMkLst>
      </pc:sldChg>
      <pc:sldChg chg="modSp new mod">
        <pc:chgData name="Asif Ejaz" userId="075544d2106fb158" providerId="LiveId" clId="{46FD6651-25F1-4FD0-8001-6AEB05C7B58A}" dt="2023-10-08T19:04:52.840" v="11" actId="20577"/>
        <pc:sldMkLst>
          <pc:docMk/>
          <pc:sldMk cId="3415072725" sldId="332"/>
        </pc:sldMkLst>
        <pc:spChg chg="mod">
          <ac:chgData name="Asif Ejaz" userId="075544d2106fb158" providerId="LiveId" clId="{46FD6651-25F1-4FD0-8001-6AEB05C7B58A}" dt="2023-10-08T19:03:40.994" v="1"/>
          <ac:spMkLst>
            <pc:docMk/>
            <pc:sldMk cId="3415072725" sldId="332"/>
            <ac:spMk id="2" creationId="{C99120A6-2A61-F5A6-B1F0-28ECA86419D1}"/>
          </ac:spMkLst>
        </pc:spChg>
        <pc:spChg chg="mod">
          <ac:chgData name="Asif Ejaz" userId="075544d2106fb158" providerId="LiveId" clId="{46FD6651-25F1-4FD0-8001-6AEB05C7B58A}" dt="2023-10-08T19:04:52.840" v="11" actId="20577"/>
          <ac:spMkLst>
            <pc:docMk/>
            <pc:sldMk cId="3415072725" sldId="332"/>
            <ac:spMk id="3" creationId="{6F768B9A-B11F-482A-233F-34345892D556}"/>
          </ac:spMkLst>
        </pc:spChg>
      </pc:sldChg>
      <pc:sldChg chg="modSp new mod modNotesTx">
        <pc:chgData name="Asif Ejaz" userId="075544d2106fb158" providerId="LiveId" clId="{46FD6651-25F1-4FD0-8001-6AEB05C7B58A}" dt="2023-10-08T19:23:29.427" v="151" actId="20577"/>
        <pc:sldMkLst>
          <pc:docMk/>
          <pc:sldMk cId="782767866" sldId="333"/>
        </pc:sldMkLst>
        <pc:spChg chg="mod">
          <ac:chgData name="Asif Ejaz" userId="075544d2106fb158" providerId="LiveId" clId="{46FD6651-25F1-4FD0-8001-6AEB05C7B58A}" dt="2023-10-08T19:15:53.831" v="15" actId="1076"/>
          <ac:spMkLst>
            <pc:docMk/>
            <pc:sldMk cId="782767866" sldId="333"/>
            <ac:spMk id="2" creationId="{747E684D-09B2-136A-875F-06C793C68DD5}"/>
          </ac:spMkLst>
        </pc:spChg>
        <pc:spChg chg="mod">
          <ac:chgData name="Asif Ejaz" userId="075544d2106fb158" providerId="LiveId" clId="{46FD6651-25F1-4FD0-8001-6AEB05C7B58A}" dt="2023-10-08T19:23:29.427" v="151" actId="20577"/>
          <ac:spMkLst>
            <pc:docMk/>
            <pc:sldMk cId="782767866" sldId="333"/>
            <ac:spMk id="3" creationId="{9CF80913-05D8-7FB2-A365-1D1AD626B602}"/>
          </ac:spMkLst>
        </pc:spChg>
      </pc:sldChg>
      <pc:sldChg chg="new">
        <pc:chgData name="Asif Ejaz" userId="075544d2106fb158" providerId="LiveId" clId="{46FD6651-25F1-4FD0-8001-6AEB05C7B58A}" dt="2023-10-08T19:23:38.809" v="152" actId="680"/>
        <pc:sldMkLst>
          <pc:docMk/>
          <pc:sldMk cId="2226069940"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631574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1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56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289e2b31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289e2b31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8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82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assumption was based on the fact that different types of measures of intelligence, whether they focused on, say, mathematical expertise or verbal competency, all ranked test-takers in roughly the same order. People who were good on one test generally were good on others; those who did poorly on one test tended to do poorly on others.</a:t>
            </a:r>
          </a:p>
          <a:p>
            <a:endParaRPr lang="en-US" dirty="0"/>
          </a:p>
        </p:txBody>
      </p:sp>
    </p:spTree>
    <p:extLst>
      <p:ext uri="{BB962C8B-B14F-4D97-AF65-F5344CB8AC3E}">
        <p14:creationId xmlns:p14="http://schemas.microsoft.com/office/powerpoint/2010/main" val="197090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96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594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66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8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59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https://careers.gazprom-mt.com/blog/how-to-develop-emotional-intelligence/</a:t>
            </a:r>
          </a:p>
          <a:p>
            <a:pPr marL="0" lvl="0" indent="0" algn="l" rtl="0">
              <a:spcBef>
                <a:spcPts val="0"/>
              </a:spcBef>
              <a:spcAft>
                <a:spcPts val="0"/>
              </a:spcAft>
              <a:buNone/>
            </a:pPr>
            <a:r>
              <a:rPr lang="en-US" b="0" dirty="0"/>
              <a:t>https://www.slideshare.net/rksen/presentation-on-emotional-intelligence</a:t>
            </a:r>
            <a:r>
              <a:rPr lang="en-US" dirty="0"/>
              <a:t/>
            </a:r>
            <a:br>
              <a:rPr lang="en-US" dirty="0"/>
            </a:br>
            <a:endParaRPr dirty="0"/>
          </a:p>
        </p:txBody>
      </p:sp>
    </p:spTree>
    <p:extLst>
      <p:ext uri="{BB962C8B-B14F-4D97-AF65-F5344CB8AC3E}">
        <p14:creationId xmlns:p14="http://schemas.microsoft.com/office/powerpoint/2010/main" val="372312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3"/>
            </a:gs>
            <a:gs pos="100000">
              <a:schemeClr val="accent2"/>
            </a:gs>
          </a:gsLst>
          <a:lin ang="0"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855300" y="1016175"/>
            <a:ext cx="4548900" cy="311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rgbClr val="FF6B4B"/>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855300" y="1583350"/>
            <a:ext cx="4548900" cy="11598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855300" y="2840052"/>
            <a:ext cx="4548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5"/>
            </a:gs>
            <a:gs pos="100000">
              <a:srgbClr val="FF4D82"/>
            </a:gs>
          </a:gsLst>
          <a:lin ang="0"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236300" y="1018800"/>
            <a:ext cx="4504500" cy="3369900"/>
          </a:xfrm>
          <a:prstGeom prst="rect">
            <a:avLst/>
          </a:prstGeom>
          <a:effectLst>
            <a:outerShdw blurRad="28575" dist="9525" dir="5400000" algn="bl" rotWithShape="0">
              <a:schemeClr val="dk1">
                <a:alpha val="40000"/>
              </a:schemeClr>
            </a:outerShdw>
          </a:effectLst>
        </p:spPr>
        <p:txBody>
          <a:bodyPr spcFirstLastPara="1" wrap="square" lIns="0" tIns="0" rIns="0" bIns="0" anchor="t" anchorCtr="0">
            <a:noAutofit/>
          </a:bodyPr>
          <a:lstStyle>
            <a:lvl1pPr marL="457200" marR="0" lvl="0" indent="-431800" algn="l" rtl="0">
              <a:lnSpc>
                <a:spcPct val="90000"/>
              </a:lnSpc>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1pPr>
            <a:lvl2pPr marL="914400" lvl="1"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2pPr>
            <a:lvl3pPr marL="1371600" lvl="2"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3pPr>
            <a:lvl4pPr marL="1828800" lvl="3"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4pPr>
            <a:lvl5pPr marL="2286000" lvl="4"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5pPr>
            <a:lvl6pPr marL="2743200" lvl="5"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6pPr>
            <a:lvl7pPr marL="3200400" lvl="6"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7pPr>
            <a:lvl8pPr marL="3657600" lvl="7"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8pPr>
            <a:lvl9pPr marL="4114800" lvl="8"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9pPr>
          </a:lstStyle>
          <a:p>
            <a:endParaRPr/>
          </a:p>
        </p:txBody>
      </p:sp>
      <p:sp>
        <p:nvSpPr>
          <p:cNvPr id="17" name="Google Shape;17;p4"/>
          <p:cNvSpPr txBox="1"/>
          <p:nvPr/>
        </p:nvSpPr>
        <p:spPr>
          <a:xfrm>
            <a:off x="715275" y="901000"/>
            <a:ext cx="616500" cy="653700"/>
          </a:xfrm>
          <a:prstGeom prst="rect">
            <a:avLst/>
          </a:prstGeom>
          <a:noFill/>
          <a:ln>
            <a:noFill/>
          </a:ln>
          <a:effectLst>
            <a:outerShdw blurRad="28575" dist="9525" dir="5400000" algn="bl" rotWithShape="0">
              <a:schemeClr val="dk1">
                <a:alpha val="50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6500"/>
              <a:buFont typeface="Atma"/>
              <a:buNone/>
            </a:pPr>
            <a:r>
              <a:rPr lang="en" sz="6500" b="1">
                <a:solidFill>
                  <a:schemeClr val="lt1"/>
                </a:solidFill>
                <a:latin typeface="Atma"/>
                <a:ea typeface="Atma"/>
                <a:cs typeface="Atma"/>
                <a:sym typeface="Atma"/>
              </a:rPr>
              <a:t>“</a:t>
            </a:r>
            <a:endParaRPr sz="6500" b="1">
              <a:solidFill>
                <a:schemeClr val="lt1"/>
              </a:solidFill>
              <a:latin typeface="Atma"/>
              <a:ea typeface="Atma"/>
              <a:cs typeface="Atma"/>
              <a:sym typeface="Atma"/>
            </a:endParaRPr>
          </a:p>
        </p:txBody>
      </p:sp>
      <p:sp>
        <p:nvSpPr>
          <p:cNvPr id="18" name="Google Shape;18;p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5"/>
            </a:gs>
            <a:gs pos="100000">
              <a:schemeClr val="accent6"/>
            </a:gs>
          </a:gsLst>
          <a:lin ang="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855300" y="1509926"/>
            <a:ext cx="4693500" cy="2642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3"/>
            </a:gs>
            <a:gs pos="100000">
              <a:schemeClr val="accent2"/>
            </a:gs>
          </a:gsLst>
          <a:lin ang="0" scaled="0"/>
        </a:gra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5"/>
            </a:gs>
            <a:gs pos="100000">
              <a:srgbClr val="FF4D82"/>
            </a:gs>
          </a:gsLst>
          <a:lin ang="0" scaled="0"/>
        </a:gra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rgbClr val="BBFF45"/>
            </a:gs>
          </a:gsLst>
          <a:lin ang="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8">
            <a:alphaModFix/>
          </a:blip>
          <a:stretch>
            <a:fillRect/>
          </a:stretch>
        </p:blipFill>
        <p:spPr>
          <a:xfrm>
            <a:off x="0" y="0"/>
            <a:ext cx="9144000" cy="5143497"/>
          </a:xfrm>
          <a:prstGeom prst="rect">
            <a:avLst/>
          </a:prstGeom>
          <a:noFill/>
          <a:ln>
            <a:noFill/>
          </a:ln>
        </p:spPr>
      </p:pic>
      <p:sp>
        <p:nvSpPr>
          <p:cNvPr id="7" name="Google Shape;7;p1"/>
          <p:cNvSpPr txBox="1">
            <a:spLocks noGrp="1"/>
          </p:cNvSpPr>
          <p:nvPr>
            <p:ph type="title"/>
          </p:nvPr>
        </p:nvSpPr>
        <p:spPr>
          <a:xfrm>
            <a:off x="855300" y="991175"/>
            <a:ext cx="4693500" cy="3969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1pPr>
            <a:lvl2pPr lvl="1"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2pPr>
            <a:lvl3pPr lvl="2"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3pPr>
            <a:lvl4pPr lvl="3"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4pPr>
            <a:lvl5pPr lvl="4"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5pPr>
            <a:lvl6pPr lvl="5"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6pPr>
            <a:lvl7pPr lvl="6"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7pPr>
            <a:lvl8pPr lvl="7"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8pPr>
            <a:lvl9pPr lvl="8"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9pPr>
          </a:lstStyle>
          <a:p>
            <a:endParaRPr/>
          </a:p>
        </p:txBody>
      </p:sp>
      <p:sp>
        <p:nvSpPr>
          <p:cNvPr id="8" name="Google Shape;8;p1"/>
          <p:cNvSpPr txBox="1">
            <a:spLocks noGrp="1"/>
          </p:cNvSpPr>
          <p:nvPr>
            <p:ph type="body" idx="1"/>
          </p:nvPr>
        </p:nvSpPr>
        <p:spPr>
          <a:xfrm>
            <a:off x="855300" y="1509926"/>
            <a:ext cx="4693500" cy="2642400"/>
          </a:xfrm>
          <a:prstGeom prst="rect">
            <a:avLst/>
          </a:prstGeom>
          <a:noFill/>
          <a:ln>
            <a:noFill/>
          </a:ln>
          <a:effectLst>
            <a:outerShdw dist="9525" dir="16200000" algn="bl" rotWithShape="0">
              <a:schemeClr val="lt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lt2"/>
              </a:buClr>
              <a:buSzPts val="1800"/>
              <a:buFont typeface="Quicksand Light"/>
              <a:buChar char="➜"/>
              <a:defRPr sz="2200">
                <a:solidFill>
                  <a:schemeClr val="dk1"/>
                </a:solidFill>
                <a:latin typeface="Quicksand Light"/>
                <a:ea typeface="Quicksand Light"/>
                <a:cs typeface="Quicksand Light"/>
                <a:sym typeface="Quicksand Light"/>
              </a:defRPr>
            </a:lvl1pPr>
            <a:lvl2pPr marL="914400" lvl="1"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2pPr>
            <a:lvl3pPr marL="1371600" lvl="2"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3pPr>
            <a:lvl4pPr marL="1828800" lvl="3"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4pPr>
            <a:lvl5pPr marL="2286000" lvl="4"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5pPr>
            <a:lvl6pPr marL="2743200" lvl="5"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6pPr>
            <a:lvl7pPr marL="3200400" lvl="6"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7pPr>
            <a:lvl8pPr marL="3657600" lvl="7"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8pPr>
            <a:lvl9pPr marL="4114800" lvl="8"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9pPr>
          </a:lstStyle>
          <a:p>
            <a:endParaRPr/>
          </a:p>
        </p:txBody>
      </p:sp>
      <p:sp>
        <p:nvSpPr>
          <p:cNvPr id="9" name="Google Shape;9;p1"/>
          <p:cNvSpPr txBox="1">
            <a:spLocks noGrp="1"/>
          </p:cNvSpPr>
          <p:nvPr>
            <p:ph type="sldNum" idx="12"/>
          </p:nvPr>
        </p:nvSpPr>
        <p:spPr>
          <a:xfrm>
            <a:off x="4297650" y="4673651"/>
            <a:ext cx="548700" cy="3936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lvl1pPr lvl="0" algn="ctr" rtl="0">
              <a:buNone/>
              <a:defRPr sz="1500" b="1">
                <a:solidFill>
                  <a:schemeClr val="lt1"/>
                </a:solidFill>
                <a:latin typeface="Atma"/>
                <a:ea typeface="Atma"/>
                <a:cs typeface="Atma"/>
                <a:sym typeface="Atma"/>
              </a:defRPr>
            </a:lvl1pPr>
            <a:lvl2pPr lvl="1" algn="ctr" rtl="0">
              <a:buNone/>
              <a:defRPr sz="1500" b="1">
                <a:solidFill>
                  <a:schemeClr val="lt1"/>
                </a:solidFill>
                <a:latin typeface="Atma"/>
                <a:ea typeface="Atma"/>
                <a:cs typeface="Atma"/>
                <a:sym typeface="Atma"/>
              </a:defRPr>
            </a:lvl2pPr>
            <a:lvl3pPr lvl="2" algn="ctr" rtl="0">
              <a:buNone/>
              <a:defRPr sz="1500" b="1">
                <a:solidFill>
                  <a:schemeClr val="lt1"/>
                </a:solidFill>
                <a:latin typeface="Atma"/>
                <a:ea typeface="Atma"/>
                <a:cs typeface="Atma"/>
                <a:sym typeface="Atma"/>
              </a:defRPr>
            </a:lvl3pPr>
            <a:lvl4pPr lvl="3" algn="ctr" rtl="0">
              <a:buNone/>
              <a:defRPr sz="1500" b="1">
                <a:solidFill>
                  <a:schemeClr val="lt1"/>
                </a:solidFill>
                <a:latin typeface="Atma"/>
                <a:ea typeface="Atma"/>
                <a:cs typeface="Atma"/>
                <a:sym typeface="Atma"/>
              </a:defRPr>
            </a:lvl4pPr>
            <a:lvl5pPr lvl="4" algn="ctr" rtl="0">
              <a:buNone/>
              <a:defRPr sz="1500" b="1">
                <a:solidFill>
                  <a:schemeClr val="lt1"/>
                </a:solidFill>
                <a:latin typeface="Atma"/>
                <a:ea typeface="Atma"/>
                <a:cs typeface="Atma"/>
                <a:sym typeface="Atma"/>
              </a:defRPr>
            </a:lvl5pPr>
            <a:lvl6pPr lvl="5" algn="ctr" rtl="0">
              <a:buNone/>
              <a:defRPr sz="1500" b="1">
                <a:solidFill>
                  <a:schemeClr val="lt1"/>
                </a:solidFill>
                <a:latin typeface="Atma"/>
                <a:ea typeface="Atma"/>
                <a:cs typeface="Atma"/>
                <a:sym typeface="Atma"/>
              </a:defRPr>
            </a:lvl6pPr>
            <a:lvl7pPr lvl="6" algn="ctr" rtl="0">
              <a:buNone/>
              <a:defRPr sz="1500" b="1">
                <a:solidFill>
                  <a:schemeClr val="lt1"/>
                </a:solidFill>
                <a:latin typeface="Atma"/>
                <a:ea typeface="Atma"/>
                <a:cs typeface="Atma"/>
                <a:sym typeface="Atma"/>
              </a:defRPr>
            </a:lvl7pPr>
            <a:lvl8pPr lvl="7" algn="ctr" rtl="0">
              <a:buNone/>
              <a:defRPr sz="1500" b="1">
                <a:solidFill>
                  <a:schemeClr val="lt1"/>
                </a:solidFill>
                <a:latin typeface="Atma"/>
                <a:ea typeface="Atma"/>
                <a:cs typeface="Atma"/>
                <a:sym typeface="Atma"/>
              </a:defRPr>
            </a:lvl8pPr>
            <a:lvl9pPr lvl="8" algn="ctr" rtl="0">
              <a:buNone/>
              <a:defRPr sz="1500" b="1">
                <a:solidFill>
                  <a:schemeClr val="lt1"/>
                </a:solidFill>
                <a:latin typeface="Atma"/>
                <a:ea typeface="Atma"/>
                <a:cs typeface="Atma"/>
                <a:sym typeface="Atm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psycnet.apa.org/doiLanding?doi=10.1037/0021-843X.106.1.95"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verywellmind.com/what-is-meditation-2795927" TargetMode="External"/><Relationship Id="rId2" Type="http://schemas.openxmlformats.org/officeDocument/2006/relationships/hyperlink" Target="https://www.verywellmind.com/the-benefits-of-journaling-for-stress-management-3144611"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verywellmind.com/how-accepting-emotions-can-improve-emotional-health-425368"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verywellmind.com/what-is-empathy-2795562"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100000">
              <a:schemeClr val="accent2">
                <a:lumMod val="75000"/>
              </a:schemeClr>
            </a:gs>
          </a:gsLst>
          <a:lin ang="0" scaled="0"/>
        </a:gra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624721" y="683395"/>
            <a:ext cx="4548900" cy="311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rgbClr val="002060"/>
                </a:solidFill>
              </a:rPr>
              <a:t>EMOTIONAL  INTELLIGENCE</a:t>
            </a:r>
            <a:endParaRPr dirty="0">
              <a:solidFill>
                <a:srgbClr val="002060"/>
              </a:solidFill>
            </a:endParaRPr>
          </a:p>
        </p:txBody>
      </p:sp>
      <p:grpSp>
        <p:nvGrpSpPr>
          <p:cNvPr id="47" name="Google Shape;47;p11"/>
          <p:cNvGrpSpPr/>
          <p:nvPr/>
        </p:nvGrpSpPr>
        <p:grpSpPr>
          <a:xfrm>
            <a:off x="5891069" y="2083752"/>
            <a:ext cx="849728" cy="722993"/>
            <a:chOff x="2860826" y="401530"/>
            <a:chExt cx="2115269" cy="1642581"/>
          </a:xfrm>
        </p:grpSpPr>
        <p:sp>
          <p:nvSpPr>
            <p:cNvPr id="48"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 name="Google Shape;54;p11"/>
          <p:cNvSpPr/>
          <p:nvPr/>
        </p:nvSpPr>
        <p:spPr>
          <a:xfrm>
            <a:off x="5546972" y="2743285"/>
            <a:ext cx="2760511" cy="1249961"/>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85200C"/>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57" name="Google Shape;57;p11"/>
          <p:cNvGrpSpPr/>
          <p:nvPr/>
        </p:nvGrpSpPr>
        <p:grpSpPr>
          <a:xfrm>
            <a:off x="7508931" y="683395"/>
            <a:ext cx="635108" cy="1001050"/>
            <a:chOff x="1620532" y="2740711"/>
            <a:chExt cx="745257" cy="1174666"/>
          </a:xfrm>
        </p:grpSpPr>
        <p:sp>
          <p:nvSpPr>
            <p:cNvPr id="58" name="Google Shape;58;p11"/>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1"/>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1"/>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1"/>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1"/>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 name="Google Shape;63;p11"/>
          <p:cNvGrpSpPr/>
          <p:nvPr/>
        </p:nvGrpSpPr>
        <p:grpSpPr>
          <a:xfrm>
            <a:off x="5498062" y="866860"/>
            <a:ext cx="635075" cy="1001050"/>
            <a:chOff x="188982" y="2740711"/>
            <a:chExt cx="745218" cy="1174666"/>
          </a:xfrm>
        </p:grpSpPr>
        <p:sp>
          <p:nvSpPr>
            <p:cNvPr id="64" name="Google Shape;64;p11"/>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1"/>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1"/>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1"/>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1"/>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47;p11"/>
          <p:cNvGrpSpPr/>
          <p:nvPr/>
        </p:nvGrpSpPr>
        <p:grpSpPr>
          <a:xfrm>
            <a:off x="7001236" y="2020294"/>
            <a:ext cx="849728" cy="722993"/>
            <a:chOff x="2860826" y="401530"/>
            <a:chExt cx="2115269" cy="1642581"/>
          </a:xfrm>
        </p:grpSpPr>
        <p:sp>
          <p:nvSpPr>
            <p:cNvPr id="32"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46;p11"/>
          <p:cNvSpPr txBox="1">
            <a:spLocks/>
          </p:cNvSpPr>
          <p:nvPr/>
        </p:nvSpPr>
        <p:spPr>
          <a:xfrm>
            <a:off x="557048" y="4000600"/>
            <a:ext cx="8128104" cy="1058125"/>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1pPr>
            <a:lvl2pPr marR="0" lvl="1"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2pPr>
            <a:lvl3pPr marR="0" lvl="2"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3pPr>
            <a:lvl4pPr marR="0" lvl="3"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4pPr>
            <a:lvl5pPr marR="0" lvl="4"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5pPr>
            <a:lvl6pPr marR="0" lvl="5"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6pPr>
            <a:lvl7pPr marR="0" lvl="6"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7pPr>
            <a:lvl8pPr marR="0" lvl="7"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8pPr>
            <a:lvl9pPr marR="0" lvl="8"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9pPr>
          </a:lstStyle>
          <a:p>
            <a:r>
              <a:rPr lang="en-US" sz="2000" i="1" dirty="0">
                <a:solidFill>
                  <a:schemeClr val="accent3">
                    <a:lumMod val="75000"/>
                  </a:schemeClr>
                </a:solidFill>
                <a:latin typeface="+mn-lt"/>
              </a:rPr>
              <a:t>Ms. </a:t>
            </a:r>
            <a:r>
              <a:rPr lang="en-US" sz="2000" i="1" dirty="0" err="1" smtClean="0">
                <a:solidFill>
                  <a:schemeClr val="accent3">
                    <a:lumMod val="75000"/>
                  </a:schemeClr>
                </a:solidFill>
                <a:latin typeface="+mn-lt"/>
              </a:rPr>
              <a:t>Rabia</a:t>
            </a:r>
            <a:r>
              <a:rPr lang="en-US" sz="2000" i="1" dirty="0" smtClean="0">
                <a:solidFill>
                  <a:schemeClr val="accent3">
                    <a:lumMod val="75000"/>
                  </a:schemeClr>
                </a:solidFill>
                <a:latin typeface="+mn-lt"/>
              </a:rPr>
              <a:t> </a:t>
            </a:r>
            <a:r>
              <a:rPr lang="en-US" sz="2000" i="1" smtClean="0">
                <a:solidFill>
                  <a:schemeClr val="accent3">
                    <a:lumMod val="75000"/>
                  </a:schemeClr>
                </a:solidFill>
                <a:latin typeface="+mn-lt"/>
              </a:rPr>
              <a:t>Ijaz</a:t>
            </a:r>
            <a:endParaRPr lang="en-US" sz="2000" i="1" dirty="0" smtClean="0">
              <a:solidFill>
                <a:schemeClr val="accent3">
                  <a:lumMod val="75000"/>
                </a:schemeClr>
              </a:solidFill>
              <a:latin typeface="+mn-lt"/>
            </a:endParaRPr>
          </a:p>
          <a:p>
            <a:r>
              <a:rPr lang="en-US" sz="2000" i="1" dirty="0" smtClean="0">
                <a:solidFill>
                  <a:schemeClr val="accent3">
                    <a:lumMod val="75000"/>
                  </a:schemeClr>
                </a:solidFill>
                <a:latin typeface="+mn-lt"/>
              </a:rPr>
              <a:t>Psychology </a:t>
            </a:r>
            <a:r>
              <a:rPr lang="en-US" sz="2000" i="1" dirty="0">
                <a:solidFill>
                  <a:schemeClr val="accent3">
                    <a:lumMod val="75000"/>
                  </a:schemeClr>
                </a:solidFill>
                <a:latin typeface="+mn-lt"/>
              </a:rPr>
              <a:t>lecturer</a:t>
            </a:r>
          </a:p>
          <a:p>
            <a:r>
              <a:rPr lang="en-US" sz="2000" i="1" dirty="0">
                <a:solidFill>
                  <a:schemeClr val="accent3">
                    <a:lumMod val="75000"/>
                  </a:schemeClr>
                </a:solidFill>
                <a:latin typeface="+mn-lt"/>
              </a:rPr>
              <a:t>Science and humanities department</a:t>
            </a:r>
          </a:p>
          <a:p>
            <a:r>
              <a:rPr lang="en-US" sz="2000" i="1" dirty="0">
                <a:solidFill>
                  <a:schemeClr val="accent3">
                    <a:lumMod val="75000"/>
                  </a:schemeClr>
                </a:solidFill>
                <a:latin typeface="+mn-lt"/>
              </a:rPr>
              <a:t>FAST NUCES Karachi</a:t>
            </a:r>
          </a:p>
          <a:p>
            <a:endParaRPr lang="en-US" sz="2000" i="1" dirty="0">
              <a:solidFill>
                <a:schemeClr val="accent3">
                  <a:lumMod val="75000"/>
                </a:schemeClr>
              </a:solidFill>
              <a:latin typeface="+mn-lt"/>
            </a:endParaRPr>
          </a:p>
          <a:p>
            <a:endParaRPr lang="en-US" sz="2000" i="1" dirty="0">
              <a:solidFill>
                <a:schemeClr val="accent3">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55299" y="702365"/>
            <a:ext cx="7420683" cy="4161183"/>
          </a:xfrm>
        </p:spPr>
        <p:txBody>
          <a:bodyPr/>
          <a:lstStyle/>
          <a:p>
            <a:pPr algn="just"/>
            <a:r>
              <a:rPr lang="en-US" sz="1600" b="1" u="sng" dirty="0" smtClean="0"/>
              <a:t>Crystallized </a:t>
            </a:r>
            <a:r>
              <a:rPr lang="en-US" sz="1600" b="1" u="sng" dirty="0"/>
              <a:t>intelligence</a:t>
            </a:r>
            <a:r>
              <a:rPr lang="en-US" sz="1600" b="1" dirty="0"/>
              <a:t> is the </a:t>
            </a:r>
            <a:r>
              <a:rPr lang="en-US" sz="1600" b="1" dirty="0" smtClean="0"/>
              <a:t>accumulation </a:t>
            </a:r>
            <a:r>
              <a:rPr lang="en-US" sz="1600" b="1" dirty="0"/>
              <a:t>of information, skills, and strategies that people </a:t>
            </a:r>
            <a:r>
              <a:rPr lang="en-US" sz="1600" b="1" dirty="0" smtClean="0"/>
              <a:t>have learned </a:t>
            </a:r>
            <a:r>
              <a:rPr lang="en-US" sz="1600" b="1" dirty="0"/>
              <a:t>through experience and that they can apply </a:t>
            </a:r>
            <a:r>
              <a:rPr lang="en-US" sz="1600" b="1" dirty="0" smtClean="0"/>
              <a:t>in problem-solving </a:t>
            </a:r>
            <a:r>
              <a:rPr lang="en-US" sz="1600" b="1" dirty="0"/>
              <a:t>situations. It </a:t>
            </a:r>
            <a:r>
              <a:rPr lang="en-US" sz="1600" b="1" dirty="0" smtClean="0"/>
              <a:t>reflects </a:t>
            </a:r>
            <a:r>
              <a:rPr lang="en-US" sz="1600" b="1" dirty="0"/>
              <a:t>our ability to call </a:t>
            </a:r>
            <a:r>
              <a:rPr lang="en-US" sz="1600" b="1" dirty="0" smtClean="0"/>
              <a:t>up information </a:t>
            </a:r>
            <a:r>
              <a:rPr lang="en-US" sz="1600" b="1" dirty="0"/>
              <a:t>from long-term memory. </a:t>
            </a:r>
            <a:endParaRPr lang="en-US" sz="1600" b="1" dirty="0" smtClean="0"/>
          </a:p>
          <a:p>
            <a:pPr algn="just"/>
            <a:endParaRPr lang="en-US" sz="1600" b="1" dirty="0"/>
          </a:p>
          <a:p>
            <a:pPr marL="114300" indent="0" algn="just">
              <a:buNone/>
            </a:pPr>
            <a:r>
              <a:rPr lang="en-US" sz="1600" b="1" u="sng" dirty="0" smtClean="0"/>
              <a:t>Example:</a:t>
            </a:r>
          </a:p>
          <a:p>
            <a:pPr marL="114300" indent="0" algn="just">
              <a:buNone/>
            </a:pPr>
            <a:r>
              <a:rPr lang="en-US" sz="1600" b="1" dirty="0" smtClean="0"/>
              <a:t> </a:t>
            </a:r>
            <a:r>
              <a:rPr lang="en-US" sz="1600" b="1" dirty="0"/>
              <a:t>We would be </a:t>
            </a:r>
            <a:r>
              <a:rPr lang="en-US" sz="1600" b="1" dirty="0" smtClean="0"/>
              <a:t>likely to </a:t>
            </a:r>
            <a:r>
              <a:rPr lang="en-US" sz="1600" b="1" dirty="0"/>
              <a:t>rely on crystallized intelligence, for instance, if we </a:t>
            </a:r>
            <a:r>
              <a:rPr lang="en-US" sz="1600" b="1" dirty="0" smtClean="0"/>
              <a:t>were asked </a:t>
            </a:r>
            <a:r>
              <a:rPr lang="en-US" sz="1600" b="1" dirty="0"/>
              <a:t>to participate in a discussion about the solution </a:t>
            </a:r>
            <a:r>
              <a:rPr lang="en-US" sz="1600" b="1" dirty="0" smtClean="0"/>
              <a:t>to the </a:t>
            </a:r>
            <a:r>
              <a:rPr lang="en-US" sz="1600" b="1" dirty="0"/>
              <a:t>causes of poverty, a task that allows us to draw on </a:t>
            </a:r>
            <a:r>
              <a:rPr lang="en-US" sz="1600" b="1" dirty="0" smtClean="0"/>
              <a:t>our own </a:t>
            </a:r>
            <a:r>
              <a:rPr lang="en-US" sz="1600" b="1" dirty="0"/>
              <a:t>past experiences and knowledge of the world. </a:t>
            </a:r>
          </a:p>
          <a:p>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48208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797" y="980838"/>
            <a:ext cx="4548900" cy="1159800"/>
          </a:xfrm>
        </p:spPr>
        <p:txBody>
          <a:bodyPr/>
          <a:lstStyle/>
          <a:p>
            <a:r>
              <a:rPr lang="en-US" dirty="0" smtClean="0"/>
              <a:t>What is IQ???</a:t>
            </a:r>
            <a:endParaRPr lang="en-US" dirty="0"/>
          </a:p>
        </p:txBody>
      </p:sp>
    </p:spTree>
    <p:extLst>
      <p:ext uri="{BB962C8B-B14F-4D97-AF65-F5344CB8AC3E}">
        <p14:creationId xmlns:p14="http://schemas.microsoft.com/office/powerpoint/2010/main" val="330615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23802" y="686375"/>
            <a:ext cx="4693500" cy="396900"/>
          </a:xfrm>
        </p:spPr>
        <p:txBody>
          <a:bodyPr/>
          <a:lstStyle/>
          <a:p>
            <a:r>
              <a:rPr lang="en-US" dirty="0" smtClean="0"/>
              <a:t>Think</a:t>
            </a:r>
            <a:endParaRPr lang="en-US" dirty="0"/>
          </a:p>
        </p:txBody>
      </p:sp>
      <p:sp>
        <p:nvSpPr>
          <p:cNvPr id="3" name="Text Placeholder 2"/>
          <p:cNvSpPr>
            <a:spLocks noGrp="1"/>
          </p:cNvSpPr>
          <p:nvPr>
            <p:ph type="body" idx="1"/>
          </p:nvPr>
        </p:nvSpPr>
        <p:spPr>
          <a:xfrm>
            <a:off x="855299" y="1509926"/>
            <a:ext cx="7693277" cy="3295990"/>
          </a:xfrm>
        </p:spPr>
        <p:txBody>
          <a:bodyPr/>
          <a:lstStyle/>
          <a:p>
            <a:pPr algn="just" fontAlgn="base"/>
            <a:r>
              <a:rPr lang="en-US" sz="2000" b="1" dirty="0">
                <a:solidFill>
                  <a:schemeClr val="tx1"/>
                </a:solidFill>
                <a:latin typeface="Quicksand Light" panose="020B0604020202020204" charset="0"/>
              </a:rPr>
              <a:t>Earlier this year, 11-year-old </a:t>
            </a:r>
            <a:r>
              <a:rPr lang="en-US" sz="2000" b="1" dirty="0" err="1">
                <a:solidFill>
                  <a:schemeClr val="tx1"/>
                </a:solidFill>
                <a:latin typeface="Quicksand Light" panose="020B0604020202020204" charset="0"/>
              </a:rPr>
              <a:t>Kashmea</a:t>
            </a:r>
            <a:r>
              <a:rPr lang="en-US" sz="2000" b="1" dirty="0">
                <a:solidFill>
                  <a:schemeClr val="tx1"/>
                </a:solidFill>
                <a:latin typeface="Quicksand Light" panose="020B0604020202020204" charset="0"/>
              </a:rPr>
              <a:t> </a:t>
            </a:r>
            <a:r>
              <a:rPr lang="en-US" sz="2000" b="1" dirty="0" err="1">
                <a:solidFill>
                  <a:schemeClr val="tx1"/>
                </a:solidFill>
                <a:latin typeface="Quicksand Light" panose="020B0604020202020204" charset="0"/>
              </a:rPr>
              <a:t>Wahi</a:t>
            </a:r>
            <a:r>
              <a:rPr lang="en-US" sz="2000" b="1" dirty="0">
                <a:solidFill>
                  <a:schemeClr val="tx1"/>
                </a:solidFill>
                <a:latin typeface="Quicksand Light" panose="020B0604020202020204" charset="0"/>
              </a:rPr>
              <a:t> of London, England scored 162 on an IQ test. That’s a perfect score. The results were published by Mensa, a group for highly intelligent people. </a:t>
            </a:r>
            <a:r>
              <a:rPr lang="en-US" sz="2000" b="1" dirty="0" err="1">
                <a:solidFill>
                  <a:schemeClr val="tx1"/>
                </a:solidFill>
                <a:latin typeface="Quicksand Light" panose="020B0604020202020204" charset="0"/>
              </a:rPr>
              <a:t>Wahi</a:t>
            </a:r>
            <a:r>
              <a:rPr lang="en-US" sz="2000" b="1" dirty="0">
                <a:solidFill>
                  <a:schemeClr val="tx1"/>
                </a:solidFill>
                <a:latin typeface="Quicksand Light" panose="020B0604020202020204" charset="0"/>
              </a:rPr>
              <a:t> is the youngest person ever to get a perfect score on that particular test.           </a:t>
            </a:r>
          </a:p>
          <a:p>
            <a:pPr algn="just" fontAlgn="base"/>
            <a:r>
              <a:rPr lang="en-US" sz="2000" b="1" dirty="0">
                <a:solidFill>
                  <a:schemeClr val="tx1"/>
                </a:solidFill>
                <a:latin typeface="Quicksand Light" panose="020B0604020202020204" charset="0"/>
              </a:rPr>
              <a:t>Does her high score mean she will go on to do great things — like Stephen Hawking or Albert Einstein, two of the world’s greatest scientists? Maybe. But maybe not.</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027016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90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55299" y="836428"/>
            <a:ext cx="7643659" cy="3315898"/>
          </a:xfrm>
        </p:spPr>
        <p:txBody>
          <a:bodyPr/>
          <a:lstStyle/>
          <a:p>
            <a:pPr algn="just"/>
            <a:r>
              <a:rPr lang="en-US" sz="2000" b="1" dirty="0">
                <a:solidFill>
                  <a:schemeClr val="tx1"/>
                </a:solidFill>
                <a:latin typeface="Quicksand Light" panose="020B0604020202020204" charset="0"/>
              </a:rPr>
              <a:t>IQ, short for </a:t>
            </a:r>
            <a:r>
              <a:rPr lang="en-US" sz="2000" b="1" i="1" dirty="0">
                <a:solidFill>
                  <a:schemeClr val="tx1"/>
                </a:solidFill>
                <a:latin typeface="Quicksand Light" panose="020B0604020202020204" charset="0"/>
              </a:rPr>
              <a:t>intelligence quotient</a:t>
            </a:r>
            <a:r>
              <a:rPr lang="en-US" sz="2000" b="1" dirty="0">
                <a:solidFill>
                  <a:schemeClr val="tx1"/>
                </a:solidFill>
                <a:latin typeface="Quicksand Light" panose="020B0604020202020204" charset="0"/>
              </a:rPr>
              <a:t>, is a measure of a person’s reasoning ability. </a:t>
            </a:r>
            <a:endParaRPr lang="en-US" sz="2000" b="1" dirty="0" smtClean="0">
              <a:solidFill>
                <a:schemeClr val="tx1"/>
              </a:solidFill>
              <a:latin typeface="Quicksand Light" panose="020B0604020202020204" charset="0"/>
            </a:endParaRPr>
          </a:p>
          <a:p>
            <a:pPr algn="just"/>
            <a:r>
              <a:rPr lang="en-US" sz="2000" b="1" dirty="0" smtClean="0">
                <a:solidFill>
                  <a:schemeClr val="tx1"/>
                </a:solidFill>
                <a:latin typeface="Quicksand Light" panose="020B0604020202020204" charset="0"/>
              </a:rPr>
              <a:t>In </a:t>
            </a:r>
            <a:r>
              <a:rPr lang="en-US" sz="2000" b="1" dirty="0">
                <a:solidFill>
                  <a:schemeClr val="tx1"/>
                </a:solidFill>
                <a:latin typeface="Quicksand Light" panose="020B0604020202020204" charset="0"/>
              </a:rPr>
              <a:t>short, it is supposed to </a:t>
            </a:r>
            <a:r>
              <a:rPr lang="en-US" sz="2000" b="1" dirty="0" smtClean="0">
                <a:solidFill>
                  <a:schemeClr val="tx1"/>
                </a:solidFill>
                <a:latin typeface="Quicksand Light" panose="020B0604020202020204" charset="0"/>
              </a:rPr>
              <a:t>device </a:t>
            </a:r>
            <a:r>
              <a:rPr lang="en-US" sz="2000" b="1" dirty="0">
                <a:solidFill>
                  <a:schemeClr val="tx1"/>
                </a:solidFill>
                <a:latin typeface="Quicksand Light" panose="020B0604020202020204" charset="0"/>
              </a:rPr>
              <a:t>how well someone can use information and logic to answer questions or make predictions. </a:t>
            </a:r>
            <a:endParaRPr lang="en-US" sz="2000" b="1" dirty="0" smtClean="0">
              <a:solidFill>
                <a:schemeClr val="tx1"/>
              </a:solidFill>
              <a:latin typeface="Quicksand Light" panose="020B0604020202020204" charset="0"/>
            </a:endParaRPr>
          </a:p>
          <a:p>
            <a:pPr algn="just"/>
            <a:r>
              <a:rPr lang="en-US" sz="2000" b="1" dirty="0" smtClean="0">
                <a:solidFill>
                  <a:schemeClr val="tx1"/>
                </a:solidFill>
                <a:latin typeface="Quicksand Light" panose="020B0604020202020204" charset="0"/>
              </a:rPr>
              <a:t>IQ </a:t>
            </a:r>
            <a:r>
              <a:rPr lang="en-US" sz="2000" b="1" dirty="0">
                <a:solidFill>
                  <a:schemeClr val="tx1"/>
                </a:solidFill>
                <a:latin typeface="Quicksand Light" panose="020B0604020202020204" charset="0"/>
              </a:rPr>
              <a:t>tests begin to assess this by measuring short- and long-term memory. They also measure how well people can solve puzzles and recall information they’ve heard — and how quickly</a:t>
            </a:r>
            <a:r>
              <a:rPr lang="en-US" sz="2000" dirty="0">
                <a:latin typeface="Quicksand Light" panose="020B0604020202020204" charset="0"/>
              </a:rPr>
              <a:t>.</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77669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10000"/>
                <a:lumOff val="90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887" y="297711"/>
            <a:ext cx="8541489" cy="4912242"/>
          </a:xfrm>
        </p:spPr>
        <p:txBody>
          <a:bodyPr/>
          <a:lstStyle/>
          <a:p>
            <a:pPr algn="just"/>
            <a:r>
              <a:rPr lang="en-US" sz="1800" b="1" dirty="0"/>
              <a:t>Every student can learn, no matter how intelligent. But some students struggle in school because of a weakness in one specific area of intelligence. </a:t>
            </a:r>
            <a:endParaRPr lang="en-US" sz="1800" b="1" dirty="0" smtClean="0"/>
          </a:p>
          <a:p>
            <a:pPr algn="just"/>
            <a:r>
              <a:rPr lang="en-US" sz="1800" b="1" dirty="0" smtClean="0"/>
              <a:t>These </a:t>
            </a:r>
            <a:r>
              <a:rPr lang="en-US" sz="1800" b="1" dirty="0"/>
              <a:t>students often benefit from </a:t>
            </a:r>
            <a:r>
              <a:rPr lang="en-US" sz="1800" b="1" i="1" dirty="0"/>
              <a:t>special education </a:t>
            </a:r>
            <a:r>
              <a:rPr lang="en-US" sz="1800" b="1" dirty="0"/>
              <a:t>programs. </a:t>
            </a:r>
            <a:endParaRPr lang="en-US" sz="1800" b="1" dirty="0" smtClean="0"/>
          </a:p>
          <a:p>
            <a:pPr algn="just"/>
            <a:r>
              <a:rPr lang="en-US" sz="1800" b="1" dirty="0" smtClean="0"/>
              <a:t>There</a:t>
            </a:r>
            <a:r>
              <a:rPr lang="en-US" sz="1800" b="1" dirty="0"/>
              <a:t>, they get extra help in the areas where they’re struggling. IQ tests can help teachers figure out which students would benefit from such extra help.</a:t>
            </a:r>
          </a:p>
          <a:p>
            <a:pPr algn="just" fontAlgn="base"/>
            <a:r>
              <a:rPr lang="en-US" sz="1800" b="1" dirty="0"/>
              <a:t>IQ tests also can help identify students who would do well in fast-paced “gifted education” programs. </a:t>
            </a:r>
            <a:endParaRPr lang="en-US" sz="1800" b="1" dirty="0" smtClean="0"/>
          </a:p>
          <a:p>
            <a:pPr algn="just" fontAlgn="base"/>
            <a:r>
              <a:rPr lang="en-US" sz="1800" b="1" dirty="0" smtClean="0"/>
              <a:t>Many </a:t>
            </a:r>
            <a:r>
              <a:rPr lang="en-US" sz="1800" b="1" dirty="0"/>
              <a:t>colleges and universities also use exams similar to IQ tests to select students. And the U.S. government — including its military — uses IQ tests when choosing who to hire. These tests help predict which people would make good leaders, or be better at certain specific skills.</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86505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10000"/>
                <a:lumOff val="90000"/>
              </a:schemeClr>
            </a:gs>
            <a:gs pos="100000">
              <a:schemeClr val="accent6">
                <a:lumMod val="40000"/>
                <a:lumOff val="60000"/>
              </a:schemeClr>
            </a:gs>
          </a:gsLst>
          <a:lin ang="0" scaled="0"/>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531627"/>
            <a:ext cx="8527312" cy="4380615"/>
          </a:xfrm>
        </p:spPr>
        <p:txBody>
          <a:bodyPr/>
          <a:lstStyle/>
          <a:p>
            <a:pPr algn="just" fontAlgn="base"/>
            <a:r>
              <a:rPr lang="en-US" sz="2000" b="1" dirty="0"/>
              <a:t>It’s tempting to read a lot into someone’s IQ score. </a:t>
            </a:r>
            <a:endParaRPr lang="en-US" sz="2000" b="1" dirty="0" smtClean="0"/>
          </a:p>
          <a:p>
            <a:pPr algn="just" fontAlgn="base"/>
            <a:r>
              <a:rPr lang="en-US" sz="2000" b="1" dirty="0" smtClean="0"/>
              <a:t>Most </a:t>
            </a:r>
            <a:r>
              <a:rPr lang="en-US" sz="2000" b="1" dirty="0"/>
              <a:t>non-experts think intelligence is the reason successful people do so well</a:t>
            </a:r>
            <a:r>
              <a:rPr lang="en-US" sz="2000" b="1" dirty="0" smtClean="0"/>
              <a:t>.</a:t>
            </a:r>
          </a:p>
          <a:p>
            <a:pPr algn="just" fontAlgn="base"/>
            <a:r>
              <a:rPr lang="en-US" sz="2000" b="1" dirty="0" smtClean="0"/>
              <a:t>Psychologists </a:t>
            </a:r>
            <a:r>
              <a:rPr lang="en-US" sz="2000" b="1" dirty="0"/>
              <a:t>who study intelligence find this is </a:t>
            </a:r>
            <a:r>
              <a:rPr lang="en-US" sz="2000" b="1" dirty="0" smtClean="0"/>
              <a:t>partly </a:t>
            </a:r>
            <a:r>
              <a:rPr lang="en-US" sz="2000" b="1" dirty="0"/>
              <a:t>true. </a:t>
            </a:r>
            <a:endParaRPr lang="en-US" sz="2000" b="1" dirty="0" smtClean="0"/>
          </a:p>
          <a:p>
            <a:pPr algn="just" fontAlgn="base"/>
            <a:r>
              <a:rPr lang="en-US" sz="2000" b="1" dirty="0" smtClean="0"/>
              <a:t>IQ </a:t>
            </a:r>
            <a:r>
              <a:rPr lang="en-US" sz="2000" b="1" dirty="0"/>
              <a:t>tests can predict how well people will do in particular situations, such as thinking abstractly in science, engineering or art. </a:t>
            </a:r>
            <a:r>
              <a:rPr lang="en-US" sz="2000" b="1" dirty="0" smtClean="0"/>
              <a:t>Or </a:t>
            </a:r>
            <a:r>
              <a:rPr lang="en-US" sz="2000" b="1" dirty="0"/>
              <a:t>leading teams of people. But there’s more to the story. Extraordinary achievement depends on many things. </a:t>
            </a:r>
            <a:endParaRPr lang="en-US" sz="2000" b="1" dirty="0" smtClean="0"/>
          </a:p>
          <a:p>
            <a:pPr marL="114300" indent="0" algn="just" fontAlgn="base">
              <a:buNone/>
            </a:pPr>
            <a:r>
              <a:rPr lang="en-US" sz="2000" b="1" dirty="0" smtClean="0">
                <a:solidFill>
                  <a:srgbClr val="00B050"/>
                </a:solidFill>
              </a:rPr>
              <a:t>          “Intelligence </a:t>
            </a:r>
            <a:r>
              <a:rPr lang="en-US" sz="2000" b="1" dirty="0">
                <a:solidFill>
                  <a:srgbClr val="00B050"/>
                </a:solidFill>
              </a:rPr>
              <a:t>matters. But not as much as you might think</a:t>
            </a:r>
            <a:r>
              <a:rPr lang="en-US" sz="2000" b="1" dirty="0" smtClean="0">
                <a:solidFill>
                  <a:srgbClr val="00B050"/>
                </a:solidFill>
              </a:rPr>
              <a:t>.”</a:t>
            </a:r>
            <a:endParaRPr lang="en-US" sz="2000" b="1" dirty="0">
              <a:solidFill>
                <a:srgbClr val="00B050"/>
              </a:solidFill>
            </a:endParaRP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33542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796" y="1257284"/>
            <a:ext cx="6686729" cy="1159800"/>
          </a:xfrm>
        </p:spPr>
        <p:txBody>
          <a:bodyPr/>
          <a:lstStyle/>
          <a:p>
            <a:pPr algn="just"/>
            <a:r>
              <a:rPr lang="en-US" dirty="0"/>
              <a:t>What is EQ then????</a:t>
            </a:r>
          </a:p>
        </p:txBody>
      </p:sp>
    </p:spTree>
    <p:extLst>
      <p:ext uri="{BB962C8B-B14F-4D97-AF65-F5344CB8AC3E}">
        <p14:creationId xmlns:p14="http://schemas.microsoft.com/office/powerpoint/2010/main" val="12791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100000">
              <a:schemeClr val="accent6"/>
            </a:gs>
          </a:gsLst>
          <a:lin ang="0" scaled="0"/>
        </a:gradFill>
        <a:effectLst/>
      </p:bgPr>
    </p:bg>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bg1"/>
                </a:solidFill>
              </a:rPr>
              <a:t>W</a:t>
            </a:r>
            <a:r>
              <a:rPr lang="en" sz="4000" dirty="0">
                <a:solidFill>
                  <a:schemeClr val="bg1"/>
                </a:solidFill>
              </a:rPr>
              <a:t>hat we mean by emotions?</a:t>
            </a:r>
            <a:endParaRPr sz="4000" dirty="0">
              <a:solidFill>
                <a:schemeClr val="bg1"/>
              </a:solidFill>
            </a:endParaRPr>
          </a:p>
        </p:txBody>
      </p:sp>
      <p:sp>
        <p:nvSpPr>
          <p:cNvPr id="111" name="Google Shape;111;p13"/>
          <p:cNvSpPr txBox="1">
            <a:spLocks noGrp="1"/>
          </p:cNvSpPr>
          <p:nvPr>
            <p:ph type="body" idx="1"/>
          </p:nvPr>
        </p:nvSpPr>
        <p:spPr>
          <a:xfrm>
            <a:off x="595241" y="1585427"/>
            <a:ext cx="4693500" cy="2642400"/>
          </a:xfrm>
          <a:prstGeom prst="rect">
            <a:avLst/>
          </a:prstGeom>
        </p:spPr>
        <p:txBody>
          <a:bodyPr spcFirstLastPara="1" wrap="square" lIns="0" tIns="0" rIns="0" bIns="0" anchor="t" anchorCtr="0">
            <a:noAutofit/>
          </a:bodyPr>
          <a:lstStyle/>
          <a:p>
            <a:pPr marL="0" lvl="0" indent="0" algn="just">
              <a:buNone/>
            </a:pPr>
            <a:r>
              <a:rPr lang="en-US" sz="1800" b="1" dirty="0"/>
              <a:t>Subjective (personal) experience that arises unconsciously and spontaneously in response to the environment around us. It is an automated response to events that happens to us. (emotion is how the body responds)</a:t>
            </a:r>
          </a:p>
          <a:p>
            <a:pPr marL="0" indent="0" algn="just">
              <a:buNone/>
            </a:pPr>
            <a:r>
              <a:rPr lang="en-US" sz="1800" b="1" dirty="0"/>
              <a:t>A complex state of feeling that results in physical and psychological changes that influence thought and behavior</a:t>
            </a:r>
            <a:r>
              <a:rPr lang="en-US" sz="1800" dirty="0"/>
              <a:t>.</a:t>
            </a:r>
          </a:p>
          <a:p>
            <a:pPr marL="0" lvl="0" indent="0">
              <a:buNone/>
            </a:pPr>
            <a:endParaRPr sz="1600" b="1" dirty="0"/>
          </a:p>
        </p:txBody>
      </p:sp>
      <p:sp>
        <p:nvSpPr>
          <p:cNvPr id="112" name="Google Shape;112;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2" name="Picture 1"/>
          <p:cNvPicPr>
            <a:picLocks noChangeAspect="1"/>
          </p:cNvPicPr>
          <p:nvPr/>
        </p:nvPicPr>
        <p:blipFill>
          <a:blip r:embed="rId3"/>
          <a:stretch>
            <a:fillRect/>
          </a:stretch>
        </p:blipFill>
        <p:spPr>
          <a:xfrm>
            <a:off x="5548800" y="870626"/>
            <a:ext cx="3249250" cy="27757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100000">
              <a:schemeClr val="accent2"/>
            </a:gs>
          </a:gsLst>
          <a:lin ang="0" scaled="0"/>
        </a:gradFill>
        <a:effectLst/>
      </p:bgPr>
    </p:bg>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01782" y="-472485"/>
            <a:ext cx="7039920" cy="1203517"/>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solidFill>
                <a:schemeClr val="accent2"/>
              </a:solidFill>
            </a:endParaRPr>
          </a:p>
          <a:p>
            <a:pPr marL="0" lvl="0" indent="0" algn="l" rtl="0">
              <a:spcBef>
                <a:spcPts val="0"/>
              </a:spcBef>
              <a:spcAft>
                <a:spcPts val="0"/>
              </a:spcAft>
              <a:buNone/>
            </a:pPr>
            <a:r>
              <a:rPr lang="en" dirty="0"/>
              <a:t>Emotions have three components:</a:t>
            </a:r>
            <a:endParaRPr dirty="0"/>
          </a:p>
        </p:txBody>
      </p:sp>
      <p:sp>
        <p:nvSpPr>
          <p:cNvPr id="133" name="Google Shape;133;p14"/>
          <p:cNvSpPr txBox="1">
            <a:spLocks noGrp="1"/>
          </p:cNvSpPr>
          <p:nvPr>
            <p:ph type="subTitle" idx="4294967295"/>
          </p:nvPr>
        </p:nvSpPr>
        <p:spPr>
          <a:xfrm>
            <a:off x="245361" y="731032"/>
            <a:ext cx="6163827" cy="2936660"/>
          </a:xfrm>
          <a:prstGeom prst="rect">
            <a:avLst/>
          </a:prstGeom>
        </p:spPr>
        <p:txBody>
          <a:bodyPr spcFirstLastPara="1" wrap="square" lIns="0" tIns="0" rIns="0" bIns="0" anchor="t" anchorCtr="0">
            <a:noAutofit/>
          </a:bodyPr>
          <a:lstStyle/>
          <a:p>
            <a:pPr lvl="0" indent="-457200" algn="l" rtl="0">
              <a:spcBef>
                <a:spcPts val="0"/>
              </a:spcBef>
              <a:spcAft>
                <a:spcPts val="0"/>
              </a:spcAft>
              <a:buAutoNum type="arabicPeriod"/>
            </a:pPr>
            <a:endParaRPr lang="en-US" sz="1600" b="1" dirty="0"/>
          </a:p>
          <a:p>
            <a:pPr algn="just" fontAlgn="base"/>
            <a:r>
              <a:rPr lang="en-US" sz="1600" b="1" dirty="0"/>
              <a:t>Subjective component</a:t>
            </a:r>
            <a:r>
              <a:rPr lang="en-US" sz="1600" dirty="0"/>
              <a:t>: How you experience the emotion (conscious experience)</a:t>
            </a:r>
          </a:p>
          <a:p>
            <a:pPr algn="just" fontAlgn="base"/>
            <a:r>
              <a:rPr lang="en-US" sz="1600" dirty="0"/>
              <a:t>For example, one person may feel anger and regret at the loss of a loved one while another may experience intense sadness.</a:t>
            </a:r>
          </a:p>
          <a:p>
            <a:pPr lvl="0" algn="just" fontAlgn="base"/>
            <a:r>
              <a:rPr lang="en-US" sz="1600" b="1" dirty="0"/>
              <a:t>Physiological component</a:t>
            </a:r>
            <a:r>
              <a:rPr lang="en-US" sz="1600" dirty="0"/>
              <a:t>: How your body reacts to the emotion </a:t>
            </a:r>
            <a:r>
              <a:rPr lang="en-US" sz="1600" b="1" dirty="0"/>
              <a:t>(rapid heartbeat etc.)</a:t>
            </a:r>
            <a:endParaRPr lang="en-US" sz="1600" dirty="0"/>
          </a:p>
          <a:p>
            <a:pPr algn="just" fontAlgn="base"/>
            <a:r>
              <a:rPr lang="en-US" sz="1600" b="1" dirty="0"/>
              <a:t>Expressive component</a:t>
            </a:r>
            <a:r>
              <a:rPr lang="en-US" sz="1600" dirty="0"/>
              <a:t>: How you behave in response to the emotion (physical reaction) </a:t>
            </a:r>
          </a:p>
          <a:p>
            <a:pPr algn="just" fontAlgn="base"/>
            <a:r>
              <a:rPr lang="en-US" sz="1600" dirty="0"/>
              <a:t>For example: smile, a grimace, a laugh or a sigh, along with many other reactions depending on societal norms and personality.</a:t>
            </a:r>
          </a:p>
          <a:p>
            <a:pPr lvl="0" indent="-457200" algn="just" rtl="0">
              <a:spcBef>
                <a:spcPts val="0"/>
              </a:spcBef>
              <a:spcAft>
                <a:spcPts val="0"/>
              </a:spcAft>
              <a:buAutoNum type="arabicPeriod"/>
            </a:pPr>
            <a:endParaRPr sz="1600" b="1" dirty="0"/>
          </a:p>
        </p:txBody>
      </p:sp>
      <p:pic>
        <p:nvPicPr>
          <p:cNvPr id="2" name="Picture 1"/>
          <p:cNvPicPr>
            <a:picLocks noChangeAspect="1"/>
          </p:cNvPicPr>
          <p:nvPr/>
        </p:nvPicPr>
        <p:blipFill>
          <a:blip r:embed="rId3"/>
          <a:stretch>
            <a:fillRect/>
          </a:stretch>
        </p:blipFill>
        <p:spPr>
          <a:xfrm>
            <a:off x="6621518" y="852135"/>
            <a:ext cx="2427889" cy="22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100000">
              <a:schemeClr val="accent2"/>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7591" y="461394"/>
            <a:ext cx="7216174" cy="4212257"/>
          </a:xfrm>
        </p:spPr>
        <p:txBody>
          <a:bodyPr/>
          <a:lstStyle/>
          <a:p>
            <a:pPr algn="just" fontAlgn="base"/>
            <a:r>
              <a:rPr lang="en-US" sz="2000" b="0" dirty="0">
                <a:solidFill>
                  <a:schemeClr val="tx1"/>
                </a:solidFill>
              </a:rPr>
              <a:t>Here are a few facts about emotions:</a:t>
            </a:r>
            <a:br>
              <a:rPr lang="en-US" sz="2000" b="0" dirty="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come and go.</a:t>
            </a:r>
            <a:r>
              <a:rPr lang="en-US" sz="2000" b="0" dirty="0">
                <a:solidFill>
                  <a:schemeClr val="tx1"/>
                </a:solidFill>
              </a:rPr>
              <a:t> Most of us feel many different emotions throughout the day. Some last just a few seconds. Others might linger to become a mood.</a:t>
            </a:r>
            <a:br>
              <a:rPr lang="en-US" sz="2000" b="0" dirty="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Emotions can be mild, intense, or anywhere in between.</a:t>
            </a:r>
            <a:r>
              <a:rPr lang="en-US" sz="2000" b="0" dirty="0">
                <a:solidFill>
                  <a:schemeClr val="tx1"/>
                </a:solidFill>
              </a:rPr>
              <a:t> The intensity of an emotion can depend on the situation and on the person.</a:t>
            </a:r>
            <a:br>
              <a:rPr lang="en-US" sz="2000" b="0" dirty="0">
                <a:solidFill>
                  <a:schemeClr val="tx1"/>
                </a:solidFill>
              </a:rPr>
            </a:br>
            <a:r>
              <a:rPr lang="en-US" sz="2000" b="0" dirty="0">
                <a:solidFill>
                  <a:schemeClr val="tx1"/>
                </a:solidFill>
              </a:rPr>
              <a:t/>
            </a:r>
            <a:br>
              <a:rPr lang="en-US" sz="2000" b="0" dirty="0">
                <a:solidFill>
                  <a:schemeClr val="tx1"/>
                </a:solidFill>
              </a:rPr>
            </a:br>
            <a:r>
              <a:rPr lang="en-US" sz="2000" dirty="0">
                <a:solidFill>
                  <a:schemeClr val="tx1"/>
                </a:solidFill>
              </a:rPr>
              <a:t>There are no good or bad emotions, but there are good and bad ways of expressing (or acting on) emotions.</a:t>
            </a:r>
            <a:r>
              <a:rPr lang="en-US" sz="2000" b="0" dirty="0">
                <a:solidFill>
                  <a:schemeClr val="tx1"/>
                </a:solidFill>
              </a:rPr>
              <a:t> Learning how to express emotions in acceptable ways is a separate skill — managing emotions — that is built on a foundation of being able to understand emotions.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19159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976359" y="876570"/>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LEARNING OUTCOMES</a:t>
            </a:r>
            <a:endParaRPr dirty="0"/>
          </a:p>
        </p:txBody>
      </p:sp>
      <p:sp>
        <p:nvSpPr>
          <p:cNvPr id="4" name="Text Placeholder 3"/>
          <p:cNvSpPr>
            <a:spLocks noGrp="1"/>
          </p:cNvSpPr>
          <p:nvPr>
            <p:ph type="body" idx="1"/>
          </p:nvPr>
        </p:nvSpPr>
        <p:spPr>
          <a:xfrm>
            <a:off x="631693" y="1577971"/>
            <a:ext cx="5251939" cy="2944410"/>
          </a:xfrm>
        </p:spPr>
        <p:txBody>
          <a:bodyPr/>
          <a:lstStyle/>
          <a:p>
            <a:pPr algn="just"/>
            <a:r>
              <a:rPr lang="en-US" sz="1800" b="1" dirty="0"/>
              <a:t>Be able to understand different emotions and their functions</a:t>
            </a:r>
          </a:p>
          <a:p>
            <a:pPr algn="just"/>
            <a:r>
              <a:rPr lang="en-US" sz="1800" b="1" dirty="0"/>
              <a:t>Become aware of how their emotions affect their behavior and performance.</a:t>
            </a:r>
          </a:p>
          <a:p>
            <a:pPr algn="just"/>
            <a:r>
              <a:rPr lang="en-US" sz="1800" b="1" dirty="0"/>
              <a:t>Be able to relate more effectively to their colleagues and to others.</a:t>
            </a:r>
          </a:p>
        </p:txBody>
      </p:sp>
      <p:sp>
        <p:nvSpPr>
          <p:cNvPr id="77" name="Google Shape;77;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8" name="Google Shape;78;p12"/>
          <p:cNvGrpSpPr/>
          <p:nvPr/>
        </p:nvGrpSpPr>
        <p:grpSpPr>
          <a:xfrm>
            <a:off x="7619523" y="2008343"/>
            <a:ext cx="996898" cy="934034"/>
            <a:chOff x="175906" y="401530"/>
            <a:chExt cx="2115209" cy="1982245"/>
          </a:xfrm>
        </p:grpSpPr>
        <p:sp>
          <p:nvSpPr>
            <p:cNvPr id="79" name="Google Shape;79;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83;p12"/>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2"/>
          <p:cNvGrpSpPr/>
          <p:nvPr/>
        </p:nvGrpSpPr>
        <p:grpSpPr>
          <a:xfrm>
            <a:off x="6111567" y="1930026"/>
            <a:ext cx="1164000" cy="1090631"/>
            <a:chOff x="175906" y="401530"/>
            <a:chExt cx="2115209" cy="1982245"/>
          </a:xfrm>
        </p:grpSpPr>
        <p:sp>
          <p:nvSpPr>
            <p:cNvPr id="85" name="Google Shape;85;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599840" y="837427"/>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9" name="Google Shape;89;p12"/>
            <p:cNvSpPr/>
            <p:nvPr/>
          </p:nvSpPr>
          <p:spPr>
            <a:xfrm>
              <a:off x="773716" y="1010124"/>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12"/>
          <p:cNvGrpSpPr/>
          <p:nvPr/>
        </p:nvGrpSpPr>
        <p:grpSpPr>
          <a:xfrm>
            <a:off x="6246283" y="1081005"/>
            <a:ext cx="676734" cy="678124"/>
            <a:chOff x="2893887" y="2547824"/>
            <a:chExt cx="1212350" cy="1214840"/>
          </a:xfrm>
        </p:grpSpPr>
        <p:sp>
          <p:nvSpPr>
            <p:cNvPr id="91" name="Google Shape;91;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 name="Google Shape;95;p12"/>
          <p:cNvGrpSpPr/>
          <p:nvPr/>
        </p:nvGrpSpPr>
        <p:grpSpPr>
          <a:xfrm flipH="1">
            <a:off x="7855932" y="1081005"/>
            <a:ext cx="676734" cy="678124"/>
            <a:chOff x="2893887" y="2547824"/>
            <a:chExt cx="1212350" cy="1214840"/>
          </a:xfrm>
        </p:grpSpPr>
        <p:sp>
          <p:nvSpPr>
            <p:cNvPr id="96" name="Google Shape;96;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 name="Google Shape;100;p12"/>
          <p:cNvSpPr/>
          <p:nvPr/>
        </p:nvSpPr>
        <p:spPr>
          <a:xfrm>
            <a:off x="6772363" y="1358829"/>
            <a:ext cx="1196571" cy="1123538"/>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BBFF45">
                  <a:alpha val="0"/>
                </a:srgbClr>
              </a:gs>
              <a:gs pos="65000">
                <a:srgbClr val="C2FF33"/>
              </a:gs>
              <a:gs pos="100000">
                <a:srgbClr val="C9FF20"/>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12"/>
          <p:cNvGrpSpPr/>
          <p:nvPr/>
        </p:nvGrpSpPr>
        <p:grpSpPr>
          <a:xfrm>
            <a:off x="7121043" y="3011579"/>
            <a:ext cx="660217" cy="901249"/>
            <a:chOff x="6763768" y="3011579"/>
            <a:chExt cx="660217" cy="901249"/>
          </a:xfrm>
        </p:grpSpPr>
        <p:sp>
          <p:nvSpPr>
            <p:cNvPr id="102" name="Google Shape;102;p12"/>
            <p:cNvSpPr/>
            <p:nvPr/>
          </p:nvSpPr>
          <p:spPr>
            <a:xfrm>
              <a:off x="6763768" y="3011579"/>
              <a:ext cx="660217" cy="901249"/>
            </a:xfrm>
            <a:custGeom>
              <a:avLst/>
              <a:gdLst/>
              <a:ahLst/>
              <a:cxnLst/>
              <a:rect l="l" t="t" r="r" b="b"/>
              <a:pathLst>
                <a:path w="863029" h="1178103" extrusionOk="0">
                  <a:moveTo>
                    <a:pt x="863029" y="595901"/>
                  </a:moveTo>
                  <a:cubicBezTo>
                    <a:pt x="863029" y="932551"/>
                    <a:pt x="725013" y="1178103"/>
                    <a:pt x="428090" y="1178103"/>
                  </a:cubicBezTo>
                  <a:cubicBezTo>
                    <a:pt x="131167" y="1178103"/>
                    <a:pt x="0" y="905153"/>
                    <a:pt x="0" y="568503"/>
                  </a:cubicBezTo>
                  <a:cubicBezTo>
                    <a:pt x="0" y="231853"/>
                    <a:pt x="131167" y="0"/>
                    <a:pt x="428090" y="0"/>
                  </a:cubicBezTo>
                  <a:cubicBezTo>
                    <a:pt x="725013" y="0"/>
                    <a:pt x="863029" y="259182"/>
                    <a:pt x="863029" y="595901"/>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827581" y="3655993"/>
              <a:ext cx="531684" cy="256751"/>
            </a:xfrm>
            <a:custGeom>
              <a:avLst/>
              <a:gdLst/>
              <a:ahLst/>
              <a:cxnLst/>
              <a:rect l="l" t="t" r="r" b="b"/>
              <a:pathLst>
                <a:path w="695012" h="335622" extrusionOk="0">
                  <a:moveTo>
                    <a:pt x="344664" y="0"/>
                  </a:moveTo>
                  <a:cubicBezTo>
                    <a:pt x="181716" y="0"/>
                    <a:pt x="68837" y="45891"/>
                    <a:pt x="0" y="123838"/>
                  </a:cubicBezTo>
                  <a:cubicBezTo>
                    <a:pt x="68837" y="253497"/>
                    <a:pt x="181784" y="335622"/>
                    <a:pt x="344664" y="335622"/>
                  </a:cubicBezTo>
                  <a:cubicBezTo>
                    <a:pt x="509050" y="335622"/>
                    <a:pt x="624463" y="260279"/>
                    <a:pt x="695013" y="136167"/>
                  </a:cubicBezTo>
                  <a:cubicBezTo>
                    <a:pt x="624463" y="52193"/>
                    <a:pt x="509050" y="0"/>
                    <a:pt x="344664" y="0"/>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6838741" y="3028921"/>
              <a:ext cx="140218" cy="213492"/>
            </a:xfrm>
            <a:custGeom>
              <a:avLst/>
              <a:gdLst/>
              <a:ahLst/>
              <a:cxnLst/>
              <a:rect l="l" t="t" r="r" b="b"/>
              <a:pathLst>
                <a:path w="183291" h="279075" extrusionOk="0">
                  <a:moveTo>
                    <a:pt x="0" y="142331"/>
                  </a:moveTo>
                  <a:cubicBezTo>
                    <a:pt x="12329" y="212195"/>
                    <a:pt x="34247" y="273087"/>
                    <a:pt x="73700" y="278704"/>
                  </a:cubicBezTo>
                  <a:cubicBezTo>
                    <a:pt x="141235" y="288361"/>
                    <a:pt x="171442" y="107468"/>
                    <a:pt x="183291" y="0"/>
                  </a:cubicBezTo>
                  <a:cubicBezTo>
                    <a:pt x="107927" y="25487"/>
                    <a:pt x="43357" y="75631"/>
                    <a:pt x="0" y="142331"/>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7199927" y="3029392"/>
              <a:ext cx="134768" cy="213017"/>
            </a:xfrm>
            <a:custGeom>
              <a:avLst/>
              <a:gdLst/>
              <a:ahLst/>
              <a:cxnLst/>
              <a:rect l="l" t="t" r="r" b="b"/>
              <a:pathLst>
                <a:path w="176167" h="278454" extrusionOk="0">
                  <a:moveTo>
                    <a:pt x="0" y="0"/>
                  </a:moveTo>
                  <a:cubicBezTo>
                    <a:pt x="4315" y="101920"/>
                    <a:pt x="21507" y="268567"/>
                    <a:pt x="87810" y="278087"/>
                  </a:cubicBezTo>
                  <a:cubicBezTo>
                    <a:pt x="130687" y="284183"/>
                    <a:pt x="158496" y="213497"/>
                    <a:pt x="176167" y="133564"/>
                  </a:cubicBezTo>
                  <a:cubicBezTo>
                    <a:pt x="132516" y="72042"/>
                    <a:pt x="71022" y="25418"/>
                    <a:pt x="0"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5" name="Title 1"/>
          <p:cNvSpPr>
            <a:spLocks noGrp="1"/>
          </p:cNvSpPr>
          <p:nvPr>
            <p:ph type="body" idx="1"/>
          </p:nvPr>
        </p:nvSpPr>
        <p:spPr>
          <a:xfrm>
            <a:off x="855300" y="822121"/>
            <a:ext cx="7189742" cy="3716098"/>
          </a:xfrm>
        </p:spPr>
        <p:txBody>
          <a:bodyPr/>
          <a:lstStyle/>
          <a:p>
            <a:pPr marL="114300" indent="0" algn="just">
              <a:buNone/>
            </a:pPr>
            <a:r>
              <a:rPr lang="en-US" sz="2000" dirty="0">
                <a:solidFill>
                  <a:schemeClr val="tx1"/>
                </a:solidFill>
                <a:latin typeface="Arial" panose="020B0604020202020204" pitchFamily="34" charset="0"/>
                <a:cs typeface="Arial" panose="020B0604020202020204" pitchFamily="34" charset="0"/>
              </a:rPr>
              <a:t>A study in the </a:t>
            </a:r>
            <a:r>
              <a:rPr lang="en-US" sz="2000" b="1" i="1" dirty="0">
                <a:solidFill>
                  <a:schemeClr val="tx1"/>
                </a:solidFill>
                <a:latin typeface="Arial" panose="020B0604020202020204" pitchFamily="34" charset="0"/>
                <a:cs typeface="Arial" panose="020B0604020202020204" pitchFamily="34" charset="0"/>
              </a:rPr>
              <a:t>Journal of Abnormal Psychology</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found that while watching negative and positive emotional films, </a:t>
            </a:r>
            <a:r>
              <a:rPr lang="en-US" sz="2000" dirty="0">
                <a:solidFill>
                  <a:schemeClr val="tx1"/>
                </a:solidFill>
                <a:latin typeface="Arial" panose="020B0604020202020204" pitchFamily="34" charset="0"/>
                <a:cs typeface="Arial" panose="020B0604020202020204" pitchFamily="34" charset="0"/>
                <a:hlinkClick r:id="rId2" tooltip="Hiding feelings: The acute effects of inhibiting negative and positive emotion."/>
              </a:rPr>
              <a:t>suppression of behavioral responses</a:t>
            </a:r>
            <a:r>
              <a:rPr lang="en-US" sz="2000" dirty="0">
                <a:solidFill>
                  <a:schemeClr val="tx1"/>
                </a:solidFill>
                <a:latin typeface="Arial" panose="020B0604020202020204" pitchFamily="34" charset="0"/>
                <a:cs typeface="Arial" panose="020B0604020202020204" pitchFamily="34" charset="0"/>
              </a:rPr>
              <a:t> to emotion had physical effects on the participants. </a:t>
            </a:r>
          </a:p>
          <a:p>
            <a:pPr marL="114300" indent="0" algn="just">
              <a:buNone/>
            </a:pPr>
            <a:r>
              <a:rPr lang="en-US" sz="2000" dirty="0">
                <a:solidFill>
                  <a:schemeClr val="tx1"/>
                </a:solidFill>
                <a:latin typeface="Arial" panose="020B0604020202020204" pitchFamily="34" charset="0"/>
                <a:cs typeface="Arial" panose="020B0604020202020204" pitchFamily="34" charset="0"/>
              </a:rPr>
              <a:t>The effects included elevated heart rates. </a:t>
            </a:r>
          </a:p>
          <a:p>
            <a:pPr marL="114300" indent="0" algn="just">
              <a:buNone/>
            </a:pPr>
            <a:r>
              <a:rPr lang="en-US" sz="2000" dirty="0">
                <a:solidFill>
                  <a:schemeClr val="tx1"/>
                </a:solidFill>
                <a:latin typeface="Arial" panose="020B0604020202020204" pitchFamily="34" charset="0"/>
                <a:cs typeface="Arial" panose="020B0604020202020204" pitchFamily="34" charset="0"/>
              </a:rPr>
              <a:t>This suggests that expressing behavioral responses to stimuli, both positive and negative, is better for your overall health than holding those responses inside. </a:t>
            </a:r>
          </a:p>
          <a:p>
            <a:pPr marL="114300" indent="0" algn="just">
              <a:buNone/>
            </a:pPr>
            <a:r>
              <a:rPr lang="en-US" sz="2000" dirty="0">
                <a:solidFill>
                  <a:schemeClr val="tx1"/>
                </a:solidFill>
                <a:latin typeface="Arial" panose="020B0604020202020204" pitchFamily="34" charset="0"/>
                <a:cs typeface="Arial" panose="020B0604020202020204" pitchFamily="34" charset="0"/>
              </a:rPr>
              <a:t>Thus, there are benefits of smiling, laughing and expressing negative emotions in a healthy way.</a:t>
            </a:r>
          </a:p>
        </p:txBody>
      </p:sp>
    </p:spTree>
    <p:extLst>
      <p:ext uri="{BB962C8B-B14F-4D97-AF65-F5344CB8AC3E}">
        <p14:creationId xmlns:p14="http://schemas.microsoft.com/office/powerpoint/2010/main" val="3855201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accent6"/>
            </a:gs>
          </a:gsLst>
          <a:lin ang="0" scaled="0"/>
        </a:gradFill>
        <a:effectLst/>
      </p:bgPr>
    </p:bg>
    <p:spTree>
      <p:nvGrpSpPr>
        <p:cNvPr id="1" name="Shape 193"/>
        <p:cNvGrpSpPr/>
        <p:nvPr/>
      </p:nvGrpSpPr>
      <p:grpSpPr>
        <a:xfrm>
          <a:off x="0" y="0"/>
          <a:ext cx="0" cy="0"/>
          <a:chOff x="0" y="0"/>
          <a:chExt cx="0" cy="0"/>
        </a:xfrm>
      </p:grpSpPr>
      <p:grpSp>
        <p:nvGrpSpPr>
          <p:cNvPr id="194" name="Google Shape;194;p16"/>
          <p:cNvGrpSpPr/>
          <p:nvPr/>
        </p:nvGrpSpPr>
        <p:grpSpPr>
          <a:xfrm>
            <a:off x="6583953" y="2917211"/>
            <a:ext cx="1510417" cy="757338"/>
            <a:chOff x="2819969" y="4365386"/>
            <a:chExt cx="1694813" cy="849700"/>
          </a:xfrm>
        </p:grpSpPr>
        <p:sp>
          <p:nvSpPr>
            <p:cNvPr id="195" name="Google Shape;195;p16"/>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196" name="Google Shape;196;p16"/>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8" name="Google Shape;198;p16"/>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a:t>
            </a:r>
            <a:r>
              <a:rPr lang="en" dirty="0"/>
              <a:t>hy emotions are important?</a:t>
            </a:r>
            <a:endParaRPr dirty="0"/>
          </a:p>
        </p:txBody>
      </p:sp>
      <p:sp>
        <p:nvSpPr>
          <p:cNvPr id="199" name="Google Shape;199;p16"/>
          <p:cNvSpPr txBox="1">
            <a:spLocks noGrp="1"/>
          </p:cNvSpPr>
          <p:nvPr>
            <p:ph type="body" idx="1"/>
          </p:nvPr>
        </p:nvSpPr>
        <p:spPr>
          <a:xfrm>
            <a:off x="559188" y="1804776"/>
            <a:ext cx="5181935" cy="2452173"/>
          </a:xfrm>
          <a:prstGeom prst="rect">
            <a:avLst/>
          </a:prstGeom>
        </p:spPr>
        <p:txBody>
          <a:bodyPr spcFirstLastPara="1" wrap="square" lIns="0" tIns="0" rIns="0" bIns="0" anchor="t" anchorCtr="0">
            <a:noAutofit/>
          </a:bodyPr>
          <a:lstStyle/>
          <a:p>
            <a:pPr lvl="0" algn="just"/>
            <a:r>
              <a:rPr lang="en-US" sz="1800" b="1" dirty="0"/>
              <a:t>It helps us build better relationships. </a:t>
            </a:r>
          </a:p>
          <a:p>
            <a:pPr algn="just" fontAlgn="base"/>
            <a:r>
              <a:rPr lang="en-US" sz="1800" b="1" dirty="0"/>
              <a:t>Emotions Help You Avoid Danger</a:t>
            </a:r>
          </a:p>
          <a:p>
            <a:pPr algn="just" fontAlgn="base"/>
            <a:r>
              <a:rPr lang="en-US" sz="1800" b="1" dirty="0"/>
              <a:t>Emotions Help Others Understand You Better</a:t>
            </a:r>
          </a:p>
          <a:p>
            <a:pPr fontAlgn="base"/>
            <a:r>
              <a:rPr lang="en-US" sz="1800" b="1" dirty="0"/>
              <a:t>Emotions Allow You to Understand Others</a:t>
            </a:r>
            <a:br>
              <a:rPr lang="en-US" sz="1800" b="1" dirty="0"/>
            </a:br>
            <a:r>
              <a:rPr lang="en-US" sz="1800" dirty="0"/>
              <a:t/>
            </a:r>
            <a:br>
              <a:rPr lang="en-US" sz="1800" dirty="0"/>
            </a:br>
            <a:endParaRPr sz="1800" dirty="0"/>
          </a:p>
        </p:txBody>
      </p:sp>
      <p:sp>
        <p:nvSpPr>
          <p:cNvPr id="200" name="Google Shape;200;p1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201" name="Google Shape;201;p16"/>
          <p:cNvGrpSpPr/>
          <p:nvPr/>
        </p:nvGrpSpPr>
        <p:grpSpPr>
          <a:xfrm>
            <a:off x="5936742" y="2037464"/>
            <a:ext cx="1101462" cy="1032153"/>
            <a:chOff x="8438871" y="401534"/>
            <a:chExt cx="2115348" cy="1982241"/>
          </a:xfrm>
        </p:grpSpPr>
        <p:sp>
          <p:nvSpPr>
            <p:cNvPr id="202" name="Google Shape;202;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16"/>
          <p:cNvGrpSpPr/>
          <p:nvPr/>
        </p:nvGrpSpPr>
        <p:grpSpPr>
          <a:xfrm>
            <a:off x="7595347" y="2037464"/>
            <a:ext cx="1101462" cy="1032153"/>
            <a:chOff x="8438871" y="401534"/>
            <a:chExt cx="2115348" cy="1982241"/>
          </a:xfrm>
        </p:grpSpPr>
        <p:sp>
          <p:nvSpPr>
            <p:cNvPr id="207" name="Google Shape;207;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16"/>
          <p:cNvGrpSpPr/>
          <p:nvPr/>
        </p:nvGrpSpPr>
        <p:grpSpPr>
          <a:xfrm>
            <a:off x="5712265" y="1759100"/>
            <a:ext cx="3222023" cy="517515"/>
            <a:chOff x="5712265" y="930863"/>
            <a:chExt cx="3222023" cy="517515"/>
          </a:xfrm>
        </p:grpSpPr>
        <p:sp>
          <p:nvSpPr>
            <p:cNvPr id="212" name="Google Shape;212;p16"/>
            <p:cNvSpPr/>
            <p:nvPr/>
          </p:nvSpPr>
          <p:spPr>
            <a:xfrm>
              <a:off x="7536277"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flipH="1">
              <a:off x="5712265"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 name="Google Shape;214;p16"/>
          <p:cNvGrpSpPr/>
          <p:nvPr/>
        </p:nvGrpSpPr>
        <p:grpSpPr>
          <a:xfrm>
            <a:off x="6007738" y="1109495"/>
            <a:ext cx="516461" cy="517522"/>
            <a:chOff x="2893887" y="2547824"/>
            <a:chExt cx="1212350" cy="1214840"/>
          </a:xfrm>
        </p:grpSpPr>
        <p:sp>
          <p:nvSpPr>
            <p:cNvPr id="215" name="Google Shape;215;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16"/>
          <p:cNvGrpSpPr/>
          <p:nvPr/>
        </p:nvGrpSpPr>
        <p:grpSpPr>
          <a:xfrm flipH="1">
            <a:off x="8154119" y="1109495"/>
            <a:ext cx="516461" cy="517522"/>
            <a:chOff x="2893887" y="2547824"/>
            <a:chExt cx="1212350" cy="1214840"/>
          </a:xfrm>
        </p:grpSpPr>
        <p:sp>
          <p:nvSpPr>
            <p:cNvPr id="220" name="Google Shape;220;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rgbClr val="FF4D82"/>
            </a:gs>
          </a:gsLst>
          <a:lin ang="0" scaled="0"/>
        </a:gradFill>
        <a:effectLst/>
      </p:bgPr>
    </p:bg>
    <p:spTree>
      <p:nvGrpSpPr>
        <p:cNvPr id="1" name="Shape 176"/>
        <p:cNvGrpSpPr/>
        <p:nvPr/>
      </p:nvGrpSpPr>
      <p:grpSpPr>
        <a:xfrm>
          <a:off x="0" y="0"/>
          <a:ext cx="0" cy="0"/>
          <a:chOff x="0" y="0"/>
          <a:chExt cx="0" cy="0"/>
        </a:xfrm>
      </p:grpSpPr>
      <p:sp>
        <p:nvSpPr>
          <p:cNvPr id="177" name="Google Shape;177;p15"/>
          <p:cNvSpPr txBox="1">
            <a:spLocks noGrp="1"/>
          </p:cNvSpPr>
          <p:nvPr>
            <p:ph type="body" idx="1"/>
          </p:nvPr>
        </p:nvSpPr>
        <p:spPr>
          <a:xfrm>
            <a:off x="683171" y="1461329"/>
            <a:ext cx="5240277" cy="296352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b="1" u="sng" dirty="0">
                <a:solidFill>
                  <a:schemeClr val="bg1"/>
                </a:solidFill>
              </a:rPr>
              <a:t>IMAGINE A LIFE WITHOUT EMOTIONS?</a:t>
            </a:r>
          </a:p>
          <a:p>
            <a:pPr marL="0" lvl="0" indent="0" algn="ctr" rtl="0">
              <a:spcBef>
                <a:spcPts val="0"/>
              </a:spcBef>
              <a:spcAft>
                <a:spcPts val="0"/>
              </a:spcAft>
              <a:buNone/>
            </a:pPr>
            <a:endParaRPr lang="en-US" sz="1600" b="1" u="sng" dirty="0">
              <a:solidFill>
                <a:schemeClr val="bg1"/>
              </a:solidFill>
            </a:endParaRPr>
          </a:p>
          <a:p>
            <a:pPr marL="0" lvl="0" indent="0" algn="ctr" rtl="0">
              <a:spcBef>
                <a:spcPts val="0"/>
              </a:spcBef>
              <a:spcAft>
                <a:spcPts val="0"/>
              </a:spcAft>
              <a:buNone/>
            </a:pPr>
            <a:r>
              <a:rPr lang="en-US" sz="2400" b="1" u="sng" dirty="0">
                <a:solidFill>
                  <a:schemeClr val="tx1"/>
                </a:solidFill>
                <a:effectLst>
                  <a:outerShdw blurRad="38100" dist="38100" dir="2700000" algn="tl">
                    <a:srgbClr val="000000">
                      <a:alpha val="43137"/>
                    </a:srgbClr>
                  </a:outerShdw>
                </a:effectLst>
              </a:rPr>
              <a:t>Discussion</a:t>
            </a:r>
          </a:p>
          <a:p>
            <a:pPr marL="0" lvl="0" indent="0" algn="just">
              <a:buNone/>
            </a:pPr>
            <a:endParaRPr lang="en-US" sz="1600" dirty="0">
              <a:solidFill>
                <a:schemeClr val="bg1"/>
              </a:solidFill>
            </a:endParaRPr>
          </a:p>
          <a:p>
            <a:pPr marL="0" lvl="0" indent="0" algn="just">
              <a:buNone/>
            </a:pPr>
            <a:r>
              <a:rPr lang="en-US" sz="1800" dirty="0">
                <a:solidFill>
                  <a:schemeClr val="bg1"/>
                </a:solidFill>
                <a:latin typeface="+mn-lt"/>
              </a:rPr>
              <a:t>      It </a:t>
            </a:r>
            <a:r>
              <a:rPr lang="en-US" sz="1800" dirty="0">
                <a:latin typeface="+mn-lt"/>
              </a:rPr>
              <a:t>would be impossible to develop bonds with people.</a:t>
            </a:r>
          </a:p>
          <a:p>
            <a:pPr marL="0" lvl="0" indent="0" algn="just">
              <a:buNone/>
            </a:pPr>
            <a:endParaRPr lang="en-US" sz="1800" dirty="0">
              <a:latin typeface="+mn-lt"/>
            </a:endParaRPr>
          </a:p>
          <a:p>
            <a:pPr marL="285750" indent="-285750" algn="just"/>
            <a:r>
              <a:rPr lang="en-US" sz="1400" dirty="0">
                <a:solidFill>
                  <a:schemeClr val="bg1"/>
                </a:solidFill>
                <a:latin typeface="+mn-lt"/>
              </a:rPr>
              <a:t>We cannot be safe since we couldn’t </a:t>
            </a:r>
            <a:r>
              <a:rPr lang="en-US" sz="1400" dirty="0">
                <a:latin typeface="+mn-lt"/>
              </a:rPr>
              <a:t>care less if danger meets our door. </a:t>
            </a:r>
          </a:p>
          <a:p>
            <a:pPr marL="285750" indent="-285750" algn="just"/>
            <a:endParaRPr lang="en-US" sz="1400" dirty="0">
              <a:latin typeface="+mn-lt"/>
            </a:endParaRPr>
          </a:p>
          <a:p>
            <a:pPr marL="285750" indent="-285750" algn="just"/>
            <a:r>
              <a:rPr lang="en-US" sz="1400" dirty="0">
                <a:latin typeface="+mn-lt"/>
              </a:rPr>
              <a:t>Also, losing that unconscious function of emotions makes us lose our fight or flight reactions. </a:t>
            </a:r>
          </a:p>
          <a:p>
            <a:pPr marL="0" indent="0" algn="just">
              <a:buNone/>
            </a:pPr>
            <a:endParaRPr lang="en-US" sz="1400" dirty="0">
              <a:latin typeface="+mn-lt"/>
            </a:endParaRPr>
          </a:p>
          <a:p>
            <a:pPr marL="0" indent="0" algn="just">
              <a:buNone/>
            </a:pPr>
            <a:r>
              <a:rPr lang="en-US" sz="1400" dirty="0">
                <a:latin typeface="+mn-lt"/>
              </a:rPr>
              <a:t>TED BUNDY CASE (ANTISOCIAL PERSONALITY)</a:t>
            </a:r>
          </a:p>
          <a:p>
            <a:pPr marL="0" indent="0">
              <a:buNone/>
            </a:pPr>
            <a:endParaRPr lang="en-US" sz="2000" dirty="0">
              <a:latin typeface="+mn-lt"/>
            </a:endParaRPr>
          </a:p>
          <a:p>
            <a:pPr marL="0" indent="0">
              <a:buNone/>
            </a:pPr>
            <a:r>
              <a:rPr lang="en-US" sz="2000" dirty="0">
                <a:latin typeface="+mn-lt"/>
              </a:rPr>
              <a:t> </a:t>
            </a:r>
            <a:endParaRPr lang="en-US" sz="1600" b="1" u="sng" dirty="0">
              <a:solidFill>
                <a:schemeClr val="bg1"/>
              </a:solidFill>
              <a:latin typeface="+mn-lt"/>
            </a:endParaRPr>
          </a:p>
        </p:txBody>
      </p:sp>
      <p:sp>
        <p:nvSpPr>
          <p:cNvPr id="178" name="Google Shape;178;p1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179" name="Google Shape;179;p15"/>
          <p:cNvGrpSpPr/>
          <p:nvPr/>
        </p:nvGrpSpPr>
        <p:grpSpPr>
          <a:xfrm>
            <a:off x="6400259" y="1943039"/>
            <a:ext cx="1662508" cy="977941"/>
            <a:chOff x="5682925" y="1139232"/>
            <a:chExt cx="2115150" cy="1244200"/>
          </a:xfrm>
        </p:grpSpPr>
        <p:sp>
          <p:nvSpPr>
            <p:cNvPr id="180" name="Google Shape;180;p15"/>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5"/>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5"/>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5"/>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1"/>
                </a:gs>
                <a:gs pos="100000">
                  <a:srgbClr val="BBFF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5"/>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5" name="Google Shape;185;p15"/>
          <p:cNvSpPr/>
          <p:nvPr/>
        </p:nvSpPr>
        <p:spPr>
          <a:xfrm>
            <a:off x="6303349" y="1132552"/>
            <a:ext cx="1858261" cy="687891"/>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1"/>
              </a:gs>
              <a:gs pos="100000">
                <a:srgbClr val="BBFF45"/>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186;p15"/>
          <p:cNvGrpSpPr/>
          <p:nvPr/>
        </p:nvGrpSpPr>
        <p:grpSpPr>
          <a:xfrm>
            <a:off x="6059076" y="3261892"/>
            <a:ext cx="2347601" cy="828886"/>
            <a:chOff x="5580309" y="2517898"/>
            <a:chExt cx="1815904" cy="641155"/>
          </a:xfrm>
        </p:grpSpPr>
        <p:sp>
          <p:nvSpPr>
            <p:cNvPr id="187" name="Google Shape;187;p15"/>
            <p:cNvSpPr/>
            <p:nvPr/>
          </p:nvSpPr>
          <p:spPr>
            <a:xfrm>
              <a:off x="5580309" y="2753538"/>
              <a:ext cx="1815904" cy="405516"/>
            </a:xfrm>
            <a:custGeom>
              <a:avLst/>
              <a:gdLst/>
              <a:ahLst/>
              <a:cxnLst/>
              <a:rect l="l" t="t" r="r" b="b"/>
              <a:pathLst>
                <a:path w="2154353" h="481096" extrusionOk="0">
                  <a:moveTo>
                    <a:pt x="0" y="414315"/>
                  </a:moveTo>
                  <a:cubicBezTo>
                    <a:pt x="73015" y="348286"/>
                    <a:pt x="155688" y="294038"/>
                    <a:pt x="240552" y="243558"/>
                  </a:cubicBezTo>
                  <a:cubicBezTo>
                    <a:pt x="326472" y="194050"/>
                    <a:pt x="416131" y="151337"/>
                    <a:pt x="508708" y="115816"/>
                  </a:cubicBezTo>
                  <a:cubicBezTo>
                    <a:pt x="694738" y="45267"/>
                    <a:pt x="893372" y="1430"/>
                    <a:pt x="1095773" y="197"/>
                  </a:cubicBezTo>
                  <a:cubicBezTo>
                    <a:pt x="1298688" y="-3241"/>
                    <a:pt x="1499849" y="38280"/>
                    <a:pt x="1684825" y="121775"/>
                  </a:cubicBezTo>
                  <a:cubicBezTo>
                    <a:pt x="1775854" y="164516"/>
                    <a:pt x="1862910" y="214653"/>
                    <a:pt x="1941199" y="276572"/>
                  </a:cubicBezTo>
                  <a:cubicBezTo>
                    <a:pt x="2019509" y="336758"/>
                    <a:pt x="2090983" y="405342"/>
                    <a:pt x="2154354" y="481097"/>
                  </a:cubicBezTo>
                  <a:cubicBezTo>
                    <a:pt x="1993187" y="369588"/>
                    <a:pt x="1826266" y="274243"/>
                    <a:pt x="1648043" y="213968"/>
                  </a:cubicBezTo>
                  <a:cubicBezTo>
                    <a:pt x="1470903" y="153125"/>
                    <a:pt x="1284557" y="123460"/>
                    <a:pt x="1097280" y="126296"/>
                  </a:cubicBezTo>
                  <a:cubicBezTo>
                    <a:pt x="910290" y="127255"/>
                    <a:pt x="723164" y="159447"/>
                    <a:pt x="539941" y="209859"/>
                  </a:cubicBezTo>
                  <a:cubicBezTo>
                    <a:pt x="354171" y="261606"/>
                    <a:pt x="173455" y="330039"/>
                    <a:pt x="0" y="414315"/>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188" name="Google Shape;188;p15"/>
            <p:cNvSpPr/>
            <p:nvPr/>
          </p:nvSpPr>
          <p:spPr>
            <a:xfrm>
              <a:off x="5880295" y="2536814"/>
              <a:ext cx="246541" cy="370635"/>
            </a:xfrm>
            <a:custGeom>
              <a:avLst/>
              <a:gdLst/>
              <a:ahLst/>
              <a:cxnLst/>
              <a:rect l="l" t="t" r="r" b="b"/>
              <a:pathLst>
                <a:path w="292491" h="439714" extrusionOk="0">
                  <a:moveTo>
                    <a:pt x="152811" y="373001"/>
                  </a:moveTo>
                  <a:cubicBezTo>
                    <a:pt x="198634" y="355604"/>
                    <a:pt x="245210" y="339782"/>
                    <a:pt x="292471" y="325877"/>
                  </a:cubicBezTo>
                  <a:cubicBezTo>
                    <a:pt x="293156" y="186697"/>
                    <a:pt x="277608" y="19296"/>
                    <a:pt x="200551" y="1351"/>
                  </a:cubicBezTo>
                  <a:cubicBezTo>
                    <a:pt x="92673" y="-23787"/>
                    <a:pt x="23083" y="308617"/>
                    <a:pt x="0" y="439715"/>
                  </a:cubicBezTo>
                  <a:cubicBezTo>
                    <a:pt x="49864" y="415331"/>
                    <a:pt x="100803" y="393091"/>
                    <a:pt x="152811" y="373001"/>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15"/>
            <p:cNvSpPr/>
            <p:nvPr/>
          </p:nvSpPr>
          <p:spPr>
            <a:xfrm>
              <a:off x="6884115" y="2517898"/>
              <a:ext cx="245946" cy="408372"/>
            </a:xfrm>
            <a:custGeom>
              <a:avLst/>
              <a:gdLst/>
              <a:ahLst/>
              <a:cxnLst/>
              <a:rect l="l" t="t" r="r" b="b"/>
              <a:pathLst>
                <a:path w="291785" h="484484" extrusionOk="0">
                  <a:moveTo>
                    <a:pt x="137742" y="401332"/>
                  </a:moveTo>
                  <a:cubicBezTo>
                    <a:pt x="190674" y="426005"/>
                    <a:pt x="242114" y="453772"/>
                    <a:pt x="291786" y="484485"/>
                  </a:cubicBezTo>
                  <a:cubicBezTo>
                    <a:pt x="286855" y="435717"/>
                    <a:pt x="239798" y="3928"/>
                    <a:pt x="109933" y="24"/>
                  </a:cubicBezTo>
                  <a:cubicBezTo>
                    <a:pt x="25343" y="-2510"/>
                    <a:pt x="3904" y="195027"/>
                    <a:pt x="0" y="347770"/>
                  </a:cubicBezTo>
                  <a:cubicBezTo>
                    <a:pt x="46878" y="363044"/>
                    <a:pt x="92865" y="380928"/>
                    <a:pt x="137742" y="401332"/>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100000">
              <a:schemeClr val="accent2"/>
            </a:gs>
          </a:gsLst>
          <a:lin ang="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4" name="Rectangle 2"/>
          <p:cNvSpPr>
            <a:spLocks noChangeArrowheads="1"/>
          </p:cNvSpPr>
          <p:nvPr/>
        </p:nvSpPr>
        <p:spPr bwMode="auto">
          <a:xfrm>
            <a:off x="433813" y="0"/>
            <a:ext cx="8940431" cy="4801314"/>
          </a:xfrm>
          <a:prstGeom prst="rect">
            <a:avLst/>
          </a:prstGeom>
          <a:noFill/>
          <a:ln w="9525">
            <a:noFill/>
            <a:miter lim="800000"/>
            <a:headEnd/>
            <a:tailEnd/>
          </a:ln>
          <a:effectLst/>
        </p:spPr>
        <p:txBody>
          <a:bodyPr wrap="square">
            <a:spAutoFit/>
          </a:bodyPr>
          <a:lstStyle/>
          <a:p>
            <a:pPr defTabSz="209550">
              <a:tabLst>
                <a:tab pos="1519238" algn="l"/>
              </a:tabLst>
            </a:pPr>
            <a:r>
              <a:rPr lang="en-US" b="1" dirty="0">
                <a:latin typeface="Arial" charset="0"/>
                <a:cs typeface="Times New Roman" pitchFamily="18" charset="0"/>
              </a:rPr>
              <a:t>Emotion</a:t>
            </a:r>
            <a:r>
              <a:rPr lang="en-US" dirty="0">
                <a:latin typeface="Arial" charset="0"/>
                <a:cs typeface="Times New Roman" pitchFamily="18" charset="0"/>
              </a:rPr>
              <a:t>	</a:t>
            </a:r>
            <a:r>
              <a:rPr lang="en-US" b="1" dirty="0">
                <a:latin typeface="Arial" charset="0"/>
                <a:cs typeface="Times New Roman" pitchFamily="18" charset="0"/>
              </a:rPr>
              <a:t>Triggered by		 	</a:t>
            </a:r>
            <a:r>
              <a:rPr lang="en-US" dirty="0">
                <a:latin typeface="Arial" charset="0"/>
                <a:cs typeface="Times New Roman" pitchFamily="18" charset="0"/>
              </a:rPr>
              <a:t>				</a:t>
            </a:r>
            <a:r>
              <a:rPr lang="en-US" b="1" dirty="0">
                <a:latin typeface="Arial" charset="0"/>
                <a:cs typeface="Times New Roman" pitchFamily="18" charset="0"/>
              </a:rPr>
              <a:t>Behavioral response</a:t>
            </a:r>
          </a:p>
          <a:p>
            <a:pPr defTabSz="209550">
              <a:tabLst>
                <a:tab pos="1519238" algn="l"/>
              </a:tabLst>
            </a:pPr>
            <a:endParaRPr lang="en-US" sz="1200" b="1" dirty="0">
              <a:solidFill>
                <a:schemeClr val="tx1"/>
              </a:solidFill>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Anger</a:t>
            </a:r>
            <a:r>
              <a:rPr lang="en-US" dirty="0">
                <a:latin typeface="Arial" charset="0"/>
                <a:cs typeface="Times New Roman" pitchFamily="18" charset="0"/>
              </a:rPr>
              <a:t>	Being prevented from				Destroy the thing 		 	</a:t>
            </a:r>
          </a:p>
          <a:p>
            <a:pPr algn="just" defTabSz="209550">
              <a:tabLst>
                <a:tab pos="1519238" algn="l"/>
              </a:tabLst>
            </a:pPr>
            <a:r>
              <a:rPr lang="en-US" dirty="0">
                <a:latin typeface="Arial" charset="0"/>
                <a:cs typeface="Times New Roman" pitchFamily="18" charset="0"/>
              </a:rPr>
              <a:t>	doing something you 				in your way, </a:t>
            </a:r>
            <a:r>
              <a:rPr lang="en-US" dirty="0"/>
              <a:t> yelling, arguing, cursing and sarcasm</a:t>
            </a:r>
            <a:r>
              <a:rPr lang="en-US" dirty="0">
                <a:latin typeface="Arial" charset="0"/>
                <a:cs typeface="Times New Roman" pitchFamily="18" charset="0"/>
              </a:rPr>
              <a:t>.</a:t>
            </a:r>
          </a:p>
          <a:p>
            <a:pPr algn="just" defTabSz="209550">
              <a:tabLst>
                <a:tab pos="1519238" algn="l"/>
              </a:tabLst>
            </a:pPr>
            <a:r>
              <a:rPr lang="en-US" b="1" dirty="0"/>
              <a:t> 	</a:t>
            </a:r>
            <a:r>
              <a:rPr lang="en-US" dirty="0"/>
              <a:t>you feel has deliberately</a:t>
            </a:r>
          </a:p>
          <a:p>
            <a:pPr algn="just" defTabSz="209550">
              <a:tabLst>
                <a:tab pos="1519238" algn="l"/>
              </a:tabLst>
            </a:pPr>
            <a:r>
              <a:rPr lang="en-US" dirty="0"/>
              <a:t>	 done you wrong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t> </a:t>
            </a: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Fear 	</a:t>
            </a:r>
            <a:r>
              <a:rPr lang="en-US" dirty="0">
                <a:latin typeface="Arial" charset="0"/>
                <a:cs typeface="Times New Roman" pitchFamily="18" charset="0"/>
              </a:rPr>
              <a:t>Any threat or danger					Protection often through </a:t>
            </a:r>
          </a:p>
          <a:p>
            <a:pPr algn="just" defTabSz="209550">
              <a:tabLst>
                <a:tab pos="1519238" algn="l"/>
              </a:tabLst>
            </a:pPr>
            <a:r>
              <a:rPr lang="en-US" dirty="0">
                <a:latin typeface="Arial" charset="0"/>
                <a:cs typeface="Times New Roman" pitchFamily="18" charset="0"/>
              </a:rPr>
              <a:t>													‘freezing’ so you are </a:t>
            </a:r>
          </a:p>
          <a:p>
            <a:pPr algn="just" defTabSz="209550">
              <a:tabLst>
                <a:tab pos="1519238" algn="l"/>
              </a:tabLst>
            </a:pPr>
            <a:r>
              <a:rPr lang="en-US" dirty="0">
                <a:latin typeface="Arial" charset="0"/>
                <a:cs typeface="Times New Roman" pitchFamily="18" charset="0"/>
              </a:rPr>
              <a:t>													not noticed , avoidance</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Sadness	</a:t>
            </a:r>
            <a:r>
              <a:rPr lang="en-US" dirty="0">
                <a:latin typeface="Arial" charset="0"/>
                <a:cs typeface="Times New Roman" pitchFamily="18" charset="0"/>
              </a:rPr>
              <a:t>Loss of something					Search for help </a:t>
            </a:r>
          </a:p>
          <a:p>
            <a:pPr algn="just" defTabSz="209550">
              <a:tabLst>
                <a:tab pos="1519238" algn="l"/>
              </a:tabLst>
            </a:pPr>
            <a:r>
              <a:rPr lang="en-US" dirty="0">
                <a:latin typeface="Arial" charset="0"/>
                <a:cs typeface="Times New Roman" pitchFamily="18" charset="0"/>
              </a:rPr>
              <a:t>	important                                   and comfort/Crying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Disgust	</a:t>
            </a:r>
            <a:r>
              <a:rPr lang="en-US" dirty="0">
                <a:latin typeface="Arial" charset="0"/>
                <a:cs typeface="Times New Roman" pitchFamily="18" charset="0"/>
              </a:rPr>
              <a:t>Something gruesome, 			    Reject or push away the </a:t>
            </a:r>
          </a:p>
          <a:p>
            <a:pPr algn="just" defTabSz="209550">
              <a:tabLst>
                <a:tab pos="1519238" algn="l"/>
              </a:tabLst>
            </a:pPr>
            <a:r>
              <a:rPr lang="en-US" dirty="0">
                <a:latin typeface="Arial" charset="0"/>
                <a:cs typeface="Times New Roman" pitchFamily="18" charset="0"/>
              </a:rPr>
              <a:t>	awful 									    thing that is revolting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Surprise	</a:t>
            </a:r>
            <a:r>
              <a:rPr lang="en-US" dirty="0">
                <a:latin typeface="Arial" charset="0"/>
                <a:cs typeface="Times New Roman" pitchFamily="18" charset="0"/>
              </a:rPr>
              <a:t>A sudden unexpected			    Focus on the new thing, </a:t>
            </a:r>
          </a:p>
          <a:p>
            <a:pPr algn="just" defTabSz="209550">
              <a:tabLst>
                <a:tab pos="1519238" algn="l"/>
              </a:tabLst>
            </a:pPr>
            <a:r>
              <a:rPr lang="en-US" dirty="0">
                <a:latin typeface="Arial" charset="0"/>
                <a:cs typeface="Times New Roman" pitchFamily="18" charset="0"/>
              </a:rPr>
              <a:t>	event 									    wide eyes take in as</a:t>
            </a:r>
          </a:p>
          <a:p>
            <a:pPr algn="just" defTabSz="209550">
              <a:tabLst>
                <a:tab pos="1519238" algn="l"/>
              </a:tabLst>
            </a:pPr>
            <a:r>
              <a:rPr lang="en-US" dirty="0">
                <a:latin typeface="Arial" charset="0"/>
                <a:cs typeface="Times New Roman" pitchFamily="18" charset="0"/>
              </a:rPr>
              <a:t>												    much as possible</a:t>
            </a:r>
          </a:p>
          <a:p>
            <a:pPr algn="just" defTabSz="209550">
              <a:tabLst>
                <a:tab pos="1519238" algn="l"/>
              </a:tabLst>
            </a:pPr>
            <a:r>
              <a:rPr lang="en-US" b="1" dirty="0">
                <a:latin typeface="Times New Roman"/>
                <a:cs typeface="Times New Roman" pitchFamily="18" charset="0"/>
              </a:rPr>
              <a:t> </a:t>
            </a:r>
            <a:endParaRPr lang="en-US" b="1" dirty="0">
              <a:latin typeface="Palatino" pitchFamily="18" charset="0"/>
              <a:cs typeface="Times New Roman" pitchFamily="18" charset="0"/>
            </a:endParaRPr>
          </a:p>
        </p:txBody>
      </p:sp>
    </p:spTree>
    <p:extLst>
      <p:ext uri="{BB962C8B-B14F-4D97-AF65-F5344CB8AC3E}">
        <p14:creationId xmlns:p14="http://schemas.microsoft.com/office/powerpoint/2010/main" val="1026658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rotWithShape="1">
          <a:blip r:embed="rId2"/>
          <a:srcRect l="2494" t="6365" r="-2494" b="5334"/>
          <a:stretch/>
        </p:blipFill>
        <p:spPr>
          <a:xfrm>
            <a:off x="1891695" y="824998"/>
            <a:ext cx="5011947" cy="3924619"/>
          </a:xfrm>
          <a:prstGeom prst="rect">
            <a:avLst/>
          </a:prstGeom>
          <a:ln>
            <a:noFill/>
          </a:ln>
          <a:effectLst>
            <a:softEdge rad="112500"/>
          </a:effectLst>
        </p:spPr>
      </p:pic>
      <p:sp>
        <p:nvSpPr>
          <p:cNvPr id="7" name="Text Placeholder 6"/>
          <p:cNvSpPr>
            <a:spLocks noGrp="1"/>
          </p:cNvSpPr>
          <p:nvPr>
            <p:ph type="body" idx="1"/>
          </p:nvPr>
        </p:nvSpPr>
        <p:spPr>
          <a:xfrm>
            <a:off x="2110123" y="127258"/>
            <a:ext cx="4693500" cy="614613"/>
          </a:xfrm>
        </p:spPr>
        <p:txBody>
          <a:bodyPr/>
          <a:lstStyle/>
          <a:p>
            <a:pPr marL="114300" indent="0" algn="ctr">
              <a:buNone/>
            </a:pPr>
            <a:r>
              <a:rPr lang="en-US" sz="2800" b="1" dirty="0">
                <a:latin typeface="Bahnschrift Light" panose="020B0502040204020203" pitchFamily="34" charset="0"/>
              </a:rPr>
              <a:t>ACTIVITY</a:t>
            </a:r>
          </a:p>
        </p:txBody>
      </p:sp>
    </p:spTree>
    <p:extLst>
      <p:ext uri="{BB962C8B-B14F-4D97-AF65-F5344CB8AC3E}">
        <p14:creationId xmlns:p14="http://schemas.microsoft.com/office/powerpoint/2010/main" val="1849438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100000">
              <a:schemeClr val="accent2"/>
            </a:gs>
          </a:gsLst>
          <a:lin ang="0"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784355" y="56687"/>
            <a:ext cx="4626600" cy="2078100"/>
          </a:xfrm>
          <a:prstGeom prst="rect">
            <a:avLst/>
          </a:prstGeom>
        </p:spPr>
        <p:txBody>
          <a:bodyPr spcFirstLastPara="1" wrap="square" lIns="0" tIns="0" rIns="0" bIns="0" anchor="b" anchorCtr="0">
            <a:noAutofit/>
          </a:bodyPr>
          <a:lstStyle/>
          <a:p>
            <a:pPr lvl="0"/>
            <a:r>
              <a:rPr lang="en-US" sz="4000" dirty="0"/>
              <a:t>What is emotional intelligence?</a:t>
            </a:r>
            <a:br>
              <a:rPr lang="en-US" sz="4000" dirty="0"/>
            </a:br>
            <a:endParaRPr sz="4000" dirty="0"/>
          </a:p>
        </p:txBody>
      </p:sp>
      <p:sp>
        <p:nvSpPr>
          <p:cNvPr id="229" name="Google Shape;229;p17"/>
          <p:cNvSpPr txBox="1">
            <a:spLocks noGrp="1"/>
          </p:cNvSpPr>
          <p:nvPr>
            <p:ph type="subTitle" idx="4294967295"/>
          </p:nvPr>
        </p:nvSpPr>
        <p:spPr>
          <a:xfrm>
            <a:off x="532957" y="2288808"/>
            <a:ext cx="7729024" cy="2230821"/>
          </a:xfrm>
          <a:prstGeom prst="rect">
            <a:avLst/>
          </a:prstGeom>
        </p:spPr>
        <p:txBody>
          <a:bodyPr spcFirstLastPara="1" wrap="square" lIns="0" tIns="0" rIns="0" bIns="0" anchor="t" anchorCtr="0">
            <a:noAutofit/>
          </a:bodyPr>
          <a:lstStyle/>
          <a:p>
            <a:pPr marL="0" lvl="0" indent="0" algn="just">
              <a:buNone/>
            </a:pPr>
            <a:r>
              <a:rPr lang="en-US" sz="2000" b="1" dirty="0">
                <a:solidFill>
                  <a:schemeClr val="tx2">
                    <a:lumMod val="10000"/>
                  </a:schemeClr>
                </a:solidFill>
                <a:latin typeface="Quicksand Light" panose="020B0604020202020204" charset="0"/>
                <a:cs typeface="Times New Roman" panose="02020603050405020304" pitchFamily="18" charset="0"/>
              </a:rPr>
              <a:t>Emotional intelligence or EI is the ability to understand and manage your own emotions, and those of the people around you. People with a high degree of emotional intelligence know what they're feeling, what their emotions mean, and how these emotions can affect other people.</a:t>
            </a:r>
            <a:endParaRPr sz="2000" b="1" dirty="0">
              <a:solidFill>
                <a:schemeClr val="tx2">
                  <a:lumMod val="10000"/>
                </a:schemeClr>
              </a:solidFill>
              <a:latin typeface="Quicksand Light" panose="020B0604020202020204" charset="0"/>
              <a:cs typeface="Times New Roman" panose="02020603050405020304" pitchFamily="18" charset="0"/>
            </a:endParaRPr>
          </a:p>
        </p:txBody>
      </p:sp>
      <p:sp>
        <p:nvSpPr>
          <p:cNvPr id="231" name="Google Shape;231;p17"/>
          <p:cNvSpPr/>
          <p:nvPr/>
        </p:nvSpPr>
        <p:spPr>
          <a:xfrm rot="1473072">
            <a:off x="6446830" y="-289763"/>
            <a:ext cx="2105673" cy="2564976"/>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7"/>
          <p:cNvSpPr/>
          <p:nvPr/>
        </p:nvSpPr>
        <p:spPr>
          <a:xfrm>
            <a:off x="7174049" y="0"/>
            <a:ext cx="489599" cy="47576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100000">
              <a:schemeClr val="accent2">
                <a:lumMod val="40000"/>
                <a:lumOff val="60000"/>
              </a:schemeClr>
            </a:gs>
          </a:gsLst>
          <a:lin ang="0" scaled="0"/>
        </a:gradFill>
        <a:effectLst/>
      </p:bgPr>
    </p:bg>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641106" y="1821968"/>
            <a:ext cx="7924800" cy="3188576"/>
          </a:xfrm>
          <a:prstGeom prst="rect">
            <a:avLst/>
          </a:prstGeom>
        </p:spPr>
        <p:txBody>
          <a:bodyPr spcFirstLastPara="1" wrap="square" lIns="0" tIns="0" rIns="0" bIns="0" anchor="b" anchorCtr="0">
            <a:noAutofit/>
          </a:bodyPr>
          <a:lstStyle/>
          <a:p>
            <a:pPr algn="just"/>
            <a:r>
              <a:rPr lang="en-US" sz="2800" b="0" dirty="0">
                <a:solidFill>
                  <a:schemeClr val="tx1"/>
                </a:solidFill>
              </a:rPr>
              <a:t>Emotional intelligence helps us </a:t>
            </a:r>
            <a:r>
              <a:rPr lang="en-US" sz="2800" b="0" dirty="0" smtClean="0">
                <a:solidFill>
                  <a:schemeClr val="tx1"/>
                </a:solidFill>
              </a:rPr>
              <a:t>to:</a:t>
            </a:r>
            <a:r>
              <a:rPr lang="en-US" sz="2800" b="0" dirty="0">
                <a:solidFill>
                  <a:schemeClr val="tx1"/>
                </a:solidFill>
              </a:rPr>
              <a:t/>
            </a:r>
            <a:br>
              <a:rPr lang="en-US" sz="2800" b="0" dirty="0">
                <a:solidFill>
                  <a:schemeClr val="tx1"/>
                </a:solidFill>
              </a:rPr>
            </a:br>
            <a:r>
              <a:rPr lang="en-US" sz="2800" b="0" dirty="0">
                <a:solidFill>
                  <a:schemeClr val="tx1"/>
                </a:solidFill>
              </a:rPr>
              <a:t/>
            </a:r>
            <a:br>
              <a:rPr lang="en-US" sz="2800" b="0" dirty="0">
                <a:solidFill>
                  <a:schemeClr val="tx1"/>
                </a:solidFill>
              </a:rPr>
            </a:br>
            <a:r>
              <a:rPr lang="en-US" sz="2800" dirty="0" smtClean="0">
                <a:solidFill>
                  <a:schemeClr val="tx1"/>
                </a:solidFill>
              </a:rPr>
              <a:t>identify</a:t>
            </a:r>
            <a:r>
              <a:rPr lang="en-US" sz="2800" dirty="0">
                <a:solidFill>
                  <a:schemeClr val="tx1"/>
                </a:solidFill>
              </a:rPr>
              <a:t>, use, </a:t>
            </a:r>
            <a:r>
              <a:rPr lang="en-US" sz="2800" dirty="0" err="1" smtClean="0">
                <a:solidFill>
                  <a:schemeClr val="tx1"/>
                </a:solidFill>
              </a:rPr>
              <a:t>understand,</a:t>
            </a:r>
            <a:r>
              <a:rPr lang="en-US" sz="2800" dirty="0" err="1">
                <a:solidFill>
                  <a:schemeClr val="tx1"/>
                </a:solidFill>
              </a:rPr>
              <a:t>a</a:t>
            </a:r>
            <a:r>
              <a:rPr lang="en-US" sz="2800" dirty="0" err="1" smtClean="0">
                <a:solidFill>
                  <a:schemeClr val="tx1"/>
                </a:solidFill>
              </a:rPr>
              <a:t>nd</a:t>
            </a:r>
            <a:r>
              <a:rPr lang="en-US" sz="2800" dirty="0" smtClean="0">
                <a:solidFill>
                  <a:schemeClr val="tx1"/>
                </a:solidFill>
              </a:rPr>
              <a:t> </a:t>
            </a:r>
            <a:r>
              <a:rPr lang="en-US" sz="2800" dirty="0">
                <a:solidFill>
                  <a:schemeClr val="tx1"/>
                </a:solidFill>
              </a:rPr>
              <a:t>manage </a:t>
            </a:r>
            <a:r>
              <a:rPr lang="en-US" sz="2800" dirty="0" smtClean="0">
                <a:solidFill>
                  <a:schemeClr val="tx1"/>
                </a:solidFill>
              </a:rPr>
              <a:t>emotions </a:t>
            </a:r>
            <a:r>
              <a:rPr lang="en-US" sz="2800" dirty="0">
                <a:solidFill>
                  <a:schemeClr val="tx1"/>
                </a:solidFill>
              </a:rPr>
              <a:t>in positive ways </a:t>
            </a:r>
            <a:r>
              <a:rPr lang="en-US" sz="2800" dirty="0" smtClean="0">
                <a:solidFill>
                  <a:schemeClr val="tx1"/>
                </a:solidFill>
              </a:rPr>
              <a:t>to</a:t>
            </a:r>
            <a:r>
              <a:rPr lang="en-US" sz="2800" dirty="0">
                <a:solidFill>
                  <a:schemeClr val="tx1"/>
                </a:solidFill>
              </a:rPr>
              <a:t> </a:t>
            </a:r>
            <a:r>
              <a:rPr lang="en-US" sz="2800" dirty="0" smtClean="0">
                <a:solidFill>
                  <a:schemeClr val="tx1"/>
                </a:solidFill>
              </a:rPr>
              <a:t>relieve stress,</a:t>
            </a:r>
            <a:r>
              <a:rPr lang="en-US" sz="2800" dirty="0">
                <a:solidFill>
                  <a:schemeClr val="tx1"/>
                </a:solidFill>
              </a:rPr>
              <a:t> </a:t>
            </a:r>
            <a:r>
              <a:rPr lang="en-US" sz="2800" dirty="0" smtClean="0">
                <a:solidFill>
                  <a:schemeClr val="tx1"/>
                </a:solidFill>
              </a:rPr>
              <a:t>communicate </a:t>
            </a:r>
            <a:r>
              <a:rPr lang="en-US" sz="2800" dirty="0">
                <a:solidFill>
                  <a:schemeClr val="tx1"/>
                </a:solidFill>
              </a:rPr>
              <a:t>effectively, </a:t>
            </a:r>
            <a:r>
              <a:rPr lang="en-US" sz="2800" dirty="0" smtClean="0">
                <a:solidFill>
                  <a:schemeClr val="tx1"/>
                </a:solidFill>
              </a:rPr>
              <a:t> empathize </a:t>
            </a:r>
            <a:r>
              <a:rPr lang="en-US" sz="2800" dirty="0">
                <a:solidFill>
                  <a:schemeClr val="tx1"/>
                </a:solidFill>
              </a:rPr>
              <a:t>with others, </a:t>
            </a:r>
            <a:r>
              <a:rPr lang="en-US" sz="2800" dirty="0" smtClean="0">
                <a:solidFill>
                  <a:schemeClr val="tx1"/>
                </a:solidFill>
              </a:rPr>
              <a:t>overcome </a:t>
            </a:r>
            <a:r>
              <a:rPr lang="en-US" sz="2800" dirty="0">
                <a:solidFill>
                  <a:schemeClr val="tx1"/>
                </a:solidFill>
              </a:rPr>
              <a:t>challenges, and </a:t>
            </a:r>
            <a:r>
              <a:rPr lang="en-US" sz="2800" dirty="0" smtClean="0">
                <a:solidFill>
                  <a:schemeClr val="tx1"/>
                </a:solidFill>
              </a:rPr>
              <a:t>defuse conflict</a:t>
            </a:r>
            <a:r>
              <a:rPr lang="en-US" sz="2800" dirty="0">
                <a:solidFill>
                  <a:schemeClr val="tx1"/>
                </a:solidFill>
              </a:rPr>
              <a:t>. </a:t>
            </a: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dirty="0">
              <a:solidFill>
                <a:schemeClr val="tx1"/>
              </a:solidFill>
            </a:endParaRPr>
          </a:p>
        </p:txBody>
      </p:sp>
      <p:sp>
        <p:nvSpPr>
          <p:cNvPr id="306" name="Google Shape;306;p2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307" name="Google Shape;307;p22"/>
          <p:cNvGrpSpPr/>
          <p:nvPr/>
        </p:nvGrpSpPr>
        <p:grpSpPr>
          <a:xfrm>
            <a:off x="8208236" y="279882"/>
            <a:ext cx="935764" cy="930593"/>
            <a:chOff x="5575395" y="955171"/>
            <a:chExt cx="3157483" cy="3233149"/>
          </a:xfrm>
        </p:grpSpPr>
        <p:grpSp>
          <p:nvGrpSpPr>
            <p:cNvPr id="308" name="Google Shape;308;p22"/>
            <p:cNvGrpSpPr/>
            <p:nvPr/>
          </p:nvGrpSpPr>
          <p:grpSpPr>
            <a:xfrm>
              <a:off x="6169433" y="3369626"/>
              <a:ext cx="1969582" cy="818694"/>
              <a:chOff x="6169433" y="3369626"/>
              <a:chExt cx="1969582" cy="818694"/>
            </a:xfrm>
          </p:grpSpPr>
          <p:sp>
            <p:nvSpPr>
              <p:cNvPr id="309" name="Google Shape;309;p22"/>
              <p:cNvSpPr/>
              <p:nvPr/>
            </p:nvSpPr>
            <p:spPr>
              <a:xfrm rot="10800000">
                <a:off x="6169433" y="3369626"/>
                <a:ext cx="1969582" cy="818694"/>
              </a:xfrm>
              <a:custGeom>
                <a:avLst/>
                <a:gdLst/>
                <a:ahLst/>
                <a:cxnLst/>
                <a:rect l="l" t="t" r="r" b="b"/>
                <a:pathLst>
                  <a:path w="2365864" h="983416" extrusionOk="0">
                    <a:moveTo>
                      <a:pt x="0" y="791179"/>
                    </a:moveTo>
                    <a:cubicBezTo>
                      <a:pt x="0" y="354253"/>
                      <a:pt x="529598" y="0"/>
                      <a:pt x="1182898" y="0"/>
                    </a:cubicBezTo>
                    <a:cubicBezTo>
                      <a:pt x="1836197" y="0"/>
                      <a:pt x="2365865" y="354253"/>
                      <a:pt x="2365865" y="791179"/>
                    </a:cubicBezTo>
                    <a:cubicBezTo>
                      <a:pt x="2365865" y="1228104"/>
                      <a:pt x="1836197" y="783576"/>
                      <a:pt x="1182898" y="783576"/>
                    </a:cubicBezTo>
                    <a:cubicBezTo>
                      <a:pt x="529598" y="783576"/>
                      <a:pt x="0" y="1228104"/>
                      <a:pt x="0" y="791179"/>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310" name="Google Shape;310;p22"/>
              <p:cNvSpPr/>
              <p:nvPr/>
            </p:nvSpPr>
            <p:spPr>
              <a:xfrm rot="10800000">
                <a:off x="7520552" y="3422053"/>
                <a:ext cx="237495" cy="379430"/>
              </a:xfrm>
              <a:custGeom>
                <a:avLst/>
                <a:gdLst/>
                <a:ahLst/>
                <a:cxnLst/>
                <a:rect l="l" t="t" r="r" b="b"/>
                <a:pathLst>
                  <a:path w="285279" h="455772" extrusionOk="0">
                    <a:moveTo>
                      <a:pt x="0" y="455773"/>
                    </a:moveTo>
                    <a:cubicBezTo>
                      <a:pt x="86303" y="430567"/>
                      <a:pt x="182195" y="401799"/>
                      <a:pt x="285279" y="377141"/>
                    </a:cubicBezTo>
                    <a:cubicBezTo>
                      <a:pt x="275279" y="230837"/>
                      <a:pt x="245005" y="11450"/>
                      <a:pt x="153838" y="422"/>
                    </a:cubicBezTo>
                    <a:cubicBezTo>
                      <a:pt x="44316" y="-13482"/>
                      <a:pt x="9589" y="320085"/>
                      <a:pt x="0" y="455773"/>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22"/>
              <p:cNvSpPr/>
              <p:nvPr/>
            </p:nvSpPr>
            <p:spPr>
              <a:xfrm rot="10800000">
                <a:off x="6546927" y="3421483"/>
                <a:ext cx="235328" cy="380217"/>
              </a:xfrm>
              <a:custGeom>
                <a:avLst/>
                <a:gdLst/>
                <a:ahLst/>
                <a:cxnLst/>
                <a:rect l="l" t="t" r="r" b="b"/>
                <a:pathLst>
                  <a:path w="282676" h="456717" extrusionOk="0">
                    <a:moveTo>
                      <a:pt x="282676" y="456718"/>
                    </a:moveTo>
                    <a:cubicBezTo>
                      <a:pt x="278567" y="331510"/>
                      <a:pt x="257333" y="14107"/>
                      <a:pt x="147194" y="408"/>
                    </a:cubicBezTo>
                    <a:cubicBezTo>
                      <a:pt x="55070" y="-11099"/>
                      <a:pt x="15823" y="223152"/>
                      <a:pt x="0" y="378566"/>
                    </a:cubicBezTo>
                    <a:cubicBezTo>
                      <a:pt x="102125" y="403155"/>
                      <a:pt x="197127" y="431718"/>
                      <a:pt x="282676" y="456718"/>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312" name="Google Shape;312;p22"/>
            <p:cNvGrpSpPr/>
            <p:nvPr/>
          </p:nvGrpSpPr>
          <p:grpSpPr>
            <a:xfrm>
              <a:off x="8241903" y="1453229"/>
              <a:ext cx="490975" cy="773870"/>
              <a:chOff x="1620532" y="2740711"/>
              <a:chExt cx="745257" cy="1174666"/>
            </a:xfrm>
          </p:grpSpPr>
          <p:sp>
            <p:nvSpPr>
              <p:cNvPr id="313" name="Google Shape;313;p22"/>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2"/>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2"/>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2"/>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2"/>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22"/>
            <p:cNvGrpSpPr/>
            <p:nvPr/>
          </p:nvGrpSpPr>
          <p:grpSpPr>
            <a:xfrm>
              <a:off x="5575395" y="1453229"/>
              <a:ext cx="490950" cy="773870"/>
              <a:chOff x="188982" y="2740711"/>
              <a:chExt cx="745218" cy="1174666"/>
            </a:xfrm>
          </p:grpSpPr>
          <p:sp>
            <p:nvSpPr>
              <p:cNvPr id="319" name="Google Shape;319;p22"/>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2"/>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2"/>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2"/>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2"/>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4" name="Google Shape;324;p22"/>
            <p:cNvSpPr/>
            <p:nvPr/>
          </p:nvSpPr>
          <p:spPr>
            <a:xfrm rot="10800000">
              <a:off x="6297810" y="955171"/>
              <a:ext cx="1808990" cy="1572953"/>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FFFFFF">
                    <a:alpha val="0"/>
                  </a:srgbClr>
                </a:gs>
                <a:gs pos="65000">
                  <a:srgbClr val="FF4D6A"/>
                </a:gs>
                <a:gs pos="100000">
                  <a:srgbClr val="FF4D6A"/>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22"/>
            <p:cNvGrpSpPr/>
            <p:nvPr/>
          </p:nvGrpSpPr>
          <p:grpSpPr>
            <a:xfrm>
              <a:off x="5738625" y="2150990"/>
              <a:ext cx="1316755" cy="1022671"/>
              <a:chOff x="2860826" y="401530"/>
              <a:chExt cx="2115269" cy="1642581"/>
            </a:xfrm>
          </p:grpSpPr>
          <p:sp>
            <p:nvSpPr>
              <p:cNvPr id="326" name="Google Shape;326;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 name="Google Shape;331;p22"/>
            <p:cNvGrpSpPr/>
            <p:nvPr/>
          </p:nvGrpSpPr>
          <p:grpSpPr>
            <a:xfrm>
              <a:off x="7270325" y="2150990"/>
              <a:ext cx="1316755" cy="1022671"/>
              <a:chOff x="2860826" y="401530"/>
              <a:chExt cx="2115269" cy="1642581"/>
            </a:xfrm>
          </p:grpSpPr>
          <p:sp>
            <p:nvSpPr>
              <p:cNvPr id="332" name="Google Shape;332;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100000">
              <a:schemeClr val="accent2"/>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03745" y="1216404"/>
            <a:ext cx="6056072" cy="2181461"/>
          </a:xfrm>
        </p:spPr>
        <p:txBody>
          <a:bodyPr/>
          <a:lstStyle/>
          <a:p>
            <a:pPr algn="ctr"/>
            <a:r>
              <a:rPr lang="en-US" sz="4000" dirty="0">
                <a:solidFill>
                  <a:schemeClr val="tx1"/>
                </a:solidFill>
              </a:rPr>
              <a:t>EQ &gt;IQ</a:t>
            </a:r>
            <a:br>
              <a:rPr lang="en-US" sz="4000" dirty="0">
                <a:solidFill>
                  <a:schemeClr val="tx1"/>
                </a:solidFill>
              </a:rPr>
            </a:br>
            <a:r>
              <a:rPr lang="en-US" sz="4000" dirty="0">
                <a:solidFill>
                  <a:schemeClr val="tx1"/>
                </a:solidFill>
              </a:rPr>
              <a:t>Emotional Quotient is greater than Intelligence Quotient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85274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chemeClr val="accent3">
                <a:lumMod val="60000"/>
                <a:lumOff val="40000"/>
              </a:schemeClr>
            </a:gs>
            <a:gs pos="100000">
              <a:schemeClr val="accent5">
                <a:lumMod val="60000"/>
                <a:lumOff val="40000"/>
              </a:schemeClr>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006" y="303603"/>
            <a:ext cx="6254491" cy="396900"/>
          </a:xfrm>
        </p:spPr>
        <p:txBody>
          <a:bodyPr/>
          <a:lstStyle/>
          <a:p>
            <a:r>
              <a:rPr lang="en-US" dirty="0"/>
              <a:t>Overall impact on success.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4" name="Rectangle 3"/>
          <p:cNvSpPr/>
          <p:nvPr/>
        </p:nvSpPr>
        <p:spPr>
          <a:xfrm>
            <a:off x="472301" y="838578"/>
            <a:ext cx="7821094" cy="4031873"/>
          </a:xfrm>
          <a:prstGeom prst="rect">
            <a:avLst/>
          </a:prstGeom>
        </p:spPr>
        <p:txBody>
          <a:bodyPr wrap="square">
            <a:spAutoFit/>
          </a:bodyPr>
          <a:lstStyle/>
          <a:p>
            <a:pPr marL="285750" indent="-285750" algn="just">
              <a:buFont typeface="Wingdings" panose="05000000000000000000" pitchFamily="2" charset="2"/>
              <a:buChar char="q"/>
            </a:pPr>
            <a:r>
              <a:rPr lang="en-US" sz="2400" b="1" dirty="0">
                <a:latin typeface="Quicksand Light" panose="020B0604020202020204" charset="0"/>
              </a:rPr>
              <a:t>It has been said that your IQ can land you a job but your lack of EQ can get you fired. </a:t>
            </a:r>
            <a:endParaRPr lang="en-US" sz="2400" b="1" dirty="0" smtClean="0">
              <a:latin typeface="Quicksand Light" panose="020B0604020202020204" charset="0"/>
            </a:endParaRPr>
          </a:p>
          <a:p>
            <a:pPr marL="285750" indent="-285750" algn="just">
              <a:buFont typeface="Wingdings" panose="05000000000000000000" pitchFamily="2" charset="2"/>
              <a:buChar char="q"/>
            </a:pPr>
            <a:r>
              <a:rPr lang="en-US" sz="2400" b="1" dirty="0" smtClean="0">
                <a:latin typeface="Quicksand Light" panose="020B0604020202020204" charset="0"/>
              </a:rPr>
              <a:t>Your </a:t>
            </a:r>
            <a:r>
              <a:rPr lang="en-US" sz="2400" b="1" dirty="0">
                <a:latin typeface="Quicksand Light" panose="020B0604020202020204" charset="0"/>
              </a:rPr>
              <a:t>IQ only accounts for 20% of your success in life. </a:t>
            </a:r>
            <a:endParaRPr lang="en-US" sz="2400" b="1" dirty="0" smtClean="0">
              <a:latin typeface="Quicksand Light" panose="020B0604020202020204" charset="0"/>
            </a:endParaRPr>
          </a:p>
          <a:p>
            <a:pPr marL="285750" indent="-285750" algn="just">
              <a:buFont typeface="Wingdings" panose="05000000000000000000" pitchFamily="2" charset="2"/>
              <a:buChar char="q"/>
            </a:pPr>
            <a:r>
              <a:rPr lang="en-US" sz="2400" b="1" dirty="0" smtClean="0">
                <a:latin typeface="Quicksand Light" panose="020B0604020202020204" charset="0"/>
              </a:rPr>
              <a:t>Your </a:t>
            </a:r>
            <a:r>
              <a:rPr lang="en-US" sz="2400" b="1" dirty="0">
                <a:latin typeface="Quicksand Light" panose="020B0604020202020204" charset="0"/>
              </a:rPr>
              <a:t>emotional intelligence and </a:t>
            </a:r>
            <a:r>
              <a:rPr lang="en-US" sz="2400" b="1" dirty="0" smtClean="0">
                <a:latin typeface="Quicksand Light" panose="020B0604020202020204" charset="0"/>
              </a:rPr>
              <a:t>social intelligence </a:t>
            </a:r>
            <a:r>
              <a:rPr lang="en-US" sz="2400" b="1" dirty="0">
                <a:latin typeface="Quicksand Light" panose="020B0604020202020204" charset="0"/>
              </a:rPr>
              <a:t>are much greater determinants of the success you will achieve in </a:t>
            </a:r>
            <a:r>
              <a:rPr lang="en-US" sz="2400" b="1" dirty="0" smtClean="0">
                <a:latin typeface="Quicksand Light" panose="020B0604020202020204" charset="0"/>
              </a:rPr>
              <a:t>life</a:t>
            </a:r>
            <a:endParaRPr lang="en-US" sz="2400" b="1" i="1" dirty="0">
              <a:latin typeface="Quicksand Light" panose="020B0604020202020204" charset="0"/>
            </a:endParaRPr>
          </a:p>
          <a:p>
            <a:pPr marL="285750" indent="-285750" algn="just">
              <a:buFont typeface="Wingdings" panose="05000000000000000000" pitchFamily="2" charset="2"/>
              <a:buChar char="q"/>
            </a:pPr>
            <a:r>
              <a:rPr lang="en-US" sz="2400" b="1" i="1" dirty="0" smtClean="0">
                <a:solidFill>
                  <a:schemeClr val="accent6">
                    <a:lumMod val="50000"/>
                  </a:schemeClr>
                </a:solidFill>
                <a:latin typeface="Quicksand Light" panose="020B0604020202020204" charset="0"/>
              </a:rPr>
              <a:t>It </a:t>
            </a:r>
            <a:r>
              <a:rPr lang="en-US" sz="2400" b="1" i="1" dirty="0">
                <a:solidFill>
                  <a:schemeClr val="accent6">
                    <a:lumMod val="50000"/>
                  </a:schemeClr>
                </a:solidFill>
                <a:latin typeface="Quicksand Light" panose="020B0604020202020204" charset="0"/>
              </a:rPr>
              <a:t>is not the strongest of the species that survives, nor the most intelligent, but the one most responsive to change." </a:t>
            </a:r>
            <a:r>
              <a:rPr lang="en-US" sz="2400" b="1" dirty="0">
                <a:solidFill>
                  <a:schemeClr val="accent6">
                    <a:lumMod val="50000"/>
                  </a:schemeClr>
                </a:solidFill>
                <a:latin typeface="Quicksand Light" panose="020B0604020202020204" charset="0"/>
              </a:rPr>
              <a:t>- Charles Darwin</a:t>
            </a:r>
          </a:p>
          <a:p>
            <a:endParaRPr lang="en-US" sz="1600" dirty="0">
              <a:solidFill>
                <a:srgbClr val="00B050"/>
              </a:solidFill>
              <a:latin typeface="Quicksand Light" panose="020B0604020202020204" charset="0"/>
            </a:endParaRPr>
          </a:p>
        </p:txBody>
      </p:sp>
    </p:spTree>
    <p:extLst>
      <p:ext uri="{BB962C8B-B14F-4D97-AF65-F5344CB8AC3E}">
        <p14:creationId xmlns:p14="http://schemas.microsoft.com/office/powerpoint/2010/main" val="201250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857" y="1476462"/>
            <a:ext cx="7416245" cy="1524035"/>
          </a:xfrm>
        </p:spPr>
        <p:txBody>
          <a:bodyPr/>
          <a:lstStyle/>
          <a:p>
            <a:pPr algn="ctr"/>
            <a:r>
              <a:rPr lang="en-US" dirty="0"/>
              <a:t>FOUR COMPONENTS OF EMOTIONAL INTELLIGENCE.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400896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5000"/>
                <a:lumOff val="75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20A6-2A61-F5A6-B1F0-28ECA86419D1}"/>
              </a:ext>
            </a:extLst>
          </p:cNvPr>
          <p:cNvSpPr>
            <a:spLocks noGrp="1"/>
          </p:cNvSpPr>
          <p:nvPr>
            <p:ph type="title"/>
          </p:nvPr>
        </p:nvSpPr>
        <p:spPr/>
        <p:txBody>
          <a:bodyPr/>
          <a:lstStyle/>
          <a:p>
            <a:r>
              <a:rPr lang="en-US" dirty="0"/>
              <a:t>Defining Intelligence</a:t>
            </a:r>
          </a:p>
        </p:txBody>
      </p:sp>
      <p:sp>
        <p:nvSpPr>
          <p:cNvPr id="3" name="Text Placeholder 2">
            <a:extLst>
              <a:ext uri="{FF2B5EF4-FFF2-40B4-BE49-F238E27FC236}">
                <a16:creationId xmlns:a16="http://schemas.microsoft.com/office/drawing/2014/main" id="{6F768B9A-B11F-482A-233F-34345892D556}"/>
              </a:ext>
            </a:extLst>
          </p:cNvPr>
          <p:cNvSpPr>
            <a:spLocks noGrp="1"/>
          </p:cNvSpPr>
          <p:nvPr>
            <p:ph type="body" idx="1"/>
          </p:nvPr>
        </p:nvSpPr>
        <p:spPr>
          <a:xfrm>
            <a:off x="474921" y="1509925"/>
            <a:ext cx="8300483" cy="2927395"/>
          </a:xfrm>
        </p:spPr>
        <p:txBody>
          <a:bodyPr/>
          <a:lstStyle/>
          <a:p>
            <a:pPr algn="just"/>
            <a:r>
              <a:rPr lang="en-US" b="1" dirty="0"/>
              <a:t>Intelligence</a:t>
            </a:r>
            <a:r>
              <a:rPr lang="en-US" dirty="0"/>
              <a:t> </a:t>
            </a:r>
            <a:r>
              <a:rPr lang="en-US" b="1" dirty="0"/>
              <a:t>is the global capacity to act purposefully, to think rationally, and to deal effectively with the environment (Wechsler,1939</a:t>
            </a:r>
            <a:r>
              <a:rPr lang="en-US" b="1" dirty="0" smtClean="0"/>
              <a:t>).</a:t>
            </a:r>
          </a:p>
          <a:p>
            <a:pPr algn="just"/>
            <a:endParaRPr lang="en-US" b="1" dirty="0"/>
          </a:p>
        </p:txBody>
      </p:sp>
      <p:sp>
        <p:nvSpPr>
          <p:cNvPr id="4" name="Slide Number Placeholder 3">
            <a:extLst>
              <a:ext uri="{FF2B5EF4-FFF2-40B4-BE49-F238E27FC236}">
                <a16:creationId xmlns:a16="http://schemas.microsoft.com/office/drawing/2014/main" id="{235B2F35-D4B8-DB68-BE83-0F7CAA99489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41507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4" name="Picture 3"/>
          <p:cNvPicPr>
            <a:picLocks noChangeAspect="1"/>
          </p:cNvPicPr>
          <p:nvPr/>
        </p:nvPicPr>
        <p:blipFill rotWithShape="1">
          <a:blip r:embed="rId2"/>
          <a:srcRect t="1528"/>
          <a:stretch/>
        </p:blipFill>
        <p:spPr>
          <a:xfrm>
            <a:off x="504497" y="136635"/>
            <a:ext cx="8513379" cy="4930616"/>
          </a:xfrm>
          <a:prstGeom prst="rect">
            <a:avLst/>
          </a:prstGeom>
        </p:spPr>
      </p:pic>
    </p:spTree>
    <p:extLst>
      <p:ext uri="{BB962C8B-B14F-4D97-AF65-F5344CB8AC3E}">
        <p14:creationId xmlns:p14="http://schemas.microsoft.com/office/powerpoint/2010/main" val="2478040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rotWithShape="1">
          <a:blip r:embed="rId2"/>
          <a:srcRect t="17091"/>
          <a:stretch/>
        </p:blipFill>
        <p:spPr>
          <a:xfrm>
            <a:off x="1365297" y="888087"/>
            <a:ext cx="5252590" cy="3341834"/>
          </a:xfrm>
          <a:prstGeom prst="rect">
            <a:avLst/>
          </a:prstGeom>
        </p:spPr>
      </p:pic>
    </p:spTree>
    <p:extLst>
      <p:ext uri="{BB962C8B-B14F-4D97-AF65-F5344CB8AC3E}">
        <p14:creationId xmlns:p14="http://schemas.microsoft.com/office/powerpoint/2010/main" val="4147246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88" y="543302"/>
            <a:ext cx="4693500" cy="396900"/>
          </a:xfrm>
        </p:spPr>
        <p:txBody>
          <a:bodyPr/>
          <a:lstStyle/>
          <a:p>
            <a:r>
              <a:rPr lang="en-US" dirty="0"/>
              <a:t>1. Self awareness: </a:t>
            </a:r>
          </a:p>
        </p:txBody>
      </p:sp>
      <p:sp>
        <p:nvSpPr>
          <p:cNvPr id="4" name="Text Placeholder 3"/>
          <p:cNvSpPr>
            <a:spLocks noGrp="1"/>
          </p:cNvSpPr>
          <p:nvPr>
            <p:ph type="body" idx="1"/>
          </p:nvPr>
        </p:nvSpPr>
        <p:spPr>
          <a:xfrm>
            <a:off x="411974" y="814367"/>
            <a:ext cx="6223718" cy="4252884"/>
          </a:xfrm>
        </p:spPr>
        <p:txBody>
          <a:bodyPr/>
          <a:lstStyle/>
          <a:p>
            <a:endParaRPr lang="en-US" sz="1800" b="1" dirty="0"/>
          </a:p>
          <a:p>
            <a:pPr algn="just"/>
            <a:r>
              <a:rPr lang="en-US" sz="1800" b="1" dirty="0">
                <a:latin typeface="Quicksand Light" panose="020B0604020202020204" charset="0"/>
              </a:rPr>
              <a:t>Self-awareness involves being aware of different aspects of the self including traits, behaviors, and feelings </a:t>
            </a:r>
          </a:p>
          <a:p>
            <a:pPr algn="just"/>
            <a:r>
              <a:rPr lang="en-US" sz="1800" b="1" u="sng" dirty="0">
                <a:solidFill>
                  <a:srgbClr val="FFFF00"/>
                </a:solidFill>
                <a:latin typeface="Quicksand Light" panose="020B0604020202020204" charset="0"/>
              </a:rPr>
              <a:t>Knowing your strengths ,Weaknesses </a:t>
            </a:r>
          </a:p>
          <a:p>
            <a:pPr algn="just"/>
            <a:r>
              <a:rPr lang="en-US" sz="1800" b="1" dirty="0">
                <a:latin typeface="Quicksand Light" panose="020B0604020202020204" charset="0"/>
              </a:rPr>
              <a:t>or the ability to recognize and understand your own emotions, is a critical emotional intelligence skill.</a:t>
            </a:r>
          </a:p>
          <a:p>
            <a:pPr algn="just"/>
            <a:r>
              <a:rPr lang="en-US" sz="1800" b="1" dirty="0">
                <a:latin typeface="Quicksand Light" panose="020B0604020202020204" charset="0"/>
              </a:rPr>
              <a:t>being aware of the effect of your actions, moods, and emotions on other people</a:t>
            </a:r>
          </a:p>
          <a:p>
            <a:pPr algn="just"/>
            <a:r>
              <a:rPr lang="en-US" sz="1800" b="1" dirty="0">
                <a:latin typeface="Quicksand Light" panose="020B0604020202020204" charset="0"/>
              </a:rPr>
              <a:t>Being aware of your own feelings puts you in charge, not your emotions</a:t>
            </a:r>
            <a:r>
              <a:rPr lang="en-US" dirty="0"/>
              <a:t>.</a:t>
            </a:r>
            <a:endParaRPr lang="en-US" sz="1800" b="1" dirty="0"/>
          </a:p>
          <a:p>
            <a:endParaRPr lang="en-US" sz="18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258892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19450"/>
            <a:ext cx="4693500" cy="968625"/>
          </a:xfrm>
        </p:spPr>
        <p:txBody>
          <a:bodyPr/>
          <a:lstStyle/>
          <a:p>
            <a:r>
              <a:rPr lang="en-US" dirty="0"/>
              <a:t>How to improve self-awareness:</a:t>
            </a:r>
          </a:p>
        </p:txBody>
      </p:sp>
      <p:sp>
        <p:nvSpPr>
          <p:cNvPr id="3" name="Text Placeholder 2"/>
          <p:cNvSpPr>
            <a:spLocks noGrp="1"/>
          </p:cNvSpPr>
          <p:nvPr>
            <p:ph type="body" idx="1"/>
          </p:nvPr>
        </p:nvSpPr>
        <p:spPr>
          <a:xfrm>
            <a:off x="388490" y="1388075"/>
            <a:ext cx="5687981" cy="3285576"/>
          </a:xfrm>
        </p:spPr>
        <p:txBody>
          <a:bodyPr/>
          <a:lstStyle/>
          <a:p>
            <a:pPr fontAlgn="base"/>
            <a:r>
              <a:rPr lang="en-US" b="1" dirty="0">
                <a:solidFill>
                  <a:schemeClr val="tx1"/>
                </a:solidFill>
              </a:rPr>
              <a:t>Keep a </a:t>
            </a:r>
            <a:r>
              <a:rPr lang="en-US" b="1" u="sng" dirty="0">
                <a:solidFill>
                  <a:schemeClr val="tx1"/>
                </a:solidFill>
                <a:hlinkClick r:id="rId2"/>
              </a:rPr>
              <a:t>journal</a:t>
            </a:r>
            <a:endParaRPr lang="en-US" b="1" dirty="0">
              <a:solidFill>
                <a:schemeClr val="tx1"/>
              </a:solidFill>
            </a:endParaRPr>
          </a:p>
          <a:p>
            <a:pPr fontAlgn="base"/>
            <a:r>
              <a:rPr lang="en-US" b="1" u="sng" dirty="0">
                <a:solidFill>
                  <a:schemeClr val="tx1"/>
                </a:solidFill>
                <a:hlinkClick r:id="rId3"/>
              </a:rPr>
              <a:t>Meditate</a:t>
            </a:r>
            <a:endParaRPr lang="en-US" b="1" dirty="0">
              <a:solidFill>
                <a:schemeClr val="tx1"/>
              </a:solidFill>
            </a:endParaRPr>
          </a:p>
          <a:p>
            <a:pPr fontAlgn="base"/>
            <a:r>
              <a:rPr lang="en-US" b="1" dirty="0">
                <a:solidFill>
                  <a:schemeClr val="tx1"/>
                </a:solidFill>
              </a:rPr>
              <a:t>Pay attention to your thoughts and emotions</a:t>
            </a:r>
          </a:p>
          <a:p>
            <a:pPr fontAlgn="base"/>
            <a:r>
              <a:rPr lang="en-US" b="1" dirty="0">
                <a:solidFill>
                  <a:schemeClr val="tx1"/>
                </a:solidFill>
              </a:rPr>
              <a:t>Reflect on your experiences</a:t>
            </a:r>
          </a:p>
          <a:p>
            <a:pPr marL="114300" indent="0">
              <a:buNone/>
            </a:pP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7" name="Picture 6"/>
          <p:cNvPicPr>
            <a:picLocks noChangeAspect="1"/>
          </p:cNvPicPr>
          <p:nvPr/>
        </p:nvPicPr>
        <p:blipFill>
          <a:blip r:embed="rId4"/>
          <a:stretch>
            <a:fillRect/>
          </a:stretch>
        </p:blipFill>
        <p:spPr>
          <a:xfrm>
            <a:off x="6076472" y="0"/>
            <a:ext cx="3278037" cy="2107003"/>
          </a:xfrm>
          <a:prstGeom prst="rect">
            <a:avLst/>
          </a:prstGeom>
          <a:ln>
            <a:noFill/>
          </a:ln>
          <a:effectLst>
            <a:softEdge rad="112500"/>
          </a:effectLst>
        </p:spPr>
      </p:pic>
    </p:spTree>
    <p:extLst>
      <p:ext uri="{BB962C8B-B14F-4D97-AF65-F5344CB8AC3E}">
        <p14:creationId xmlns:p14="http://schemas.microsoft.com/office/powerpoint/2010/main" val="3684589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rotWithShape="1">
          <a:blip r:embed="rId2"/>
          <a:srcRect l="2118" t="1517" r="-2118" b="43029"/>
          <a:stretch/>
        </p:blipFill>
        <p:spPr>
          <a:xfrm>
            <a:off x="105157" y="191214"/>
            <a:ext cx="4037162" cy="3125858"/>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235" y="398136"/>
            <a:ext cx="3836518" cy="4669115"/>
          </a:xfrm>
          <a:prstGeom prst="rect">
            <a:avLst/>
          </a:prstGeom>
        </p:spPr>
      </p:pic>
      <p:pic>
        <p:nvPicPr>
          <p:cNvPr id="7" name="Picture 6"/>
          <p:cNvPicPr>
            <a:picLocks noChangeAspect="1"/>
          </p:cNvPicPr>
          <p:nvPr/>
        </p:nvPicPr>
        <p:blipFill rotWithShape="1">
          <a:blip r:embed="rId2"/>
          <a:srcRect t="1400" b="13504"/>
          <a:stretch/>
        </p:blipFill>
        <p:spPr>
          <a:xfrm>
            <a:off x="105157" y="1"/>
            <a:ext cx="4037162" cy="4796588"/>
          </a:xfrm>
          <a:prstGeom prst="rect">
            <a:avLst/>
          </a:prstGeom>
          <a:ln>
            <a:noFill/>
          </a:ln>
          <a:effectLst>
            <a:softEdge rad="112500"/>
          </a:effectLst>
        </p:spPr>
      </p:pic>
    </p:spTree>
    <p:extLst>
      <p:ext uri="{BB962C8B-B14F-4D97-AF65-F5344CB8AC3E}">
        <p14:creationId xmlns:p14="http://schemas.microsoft.com/office/powerpoint/2010/main" val="1789330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489" y="360727"/>
            <a:ext cx="4693500" cy="809235"/>
          </a:xfrm>
        </p:spPr>
        <p:txBody>
          <a:bodyPr/>
          <a:lstStyle/>
          <a:p>
            <a:r>
              <a:rPr lang="en-US" dirty="0"/>
              <a:t>2. SELF MANAGEMENT:</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4" name="Rectangle 3"/>
          <p:cNvSpPr/>
          <p:nvPr/>
        </p:nvSpPr>
        <p:spPr>
          <a:xfrm>
            <a:off x="751489" y="1637476"/>
            <a:ext cx="7973061" cy="830997"/>
          </a:xfrm>
          <a:prstGeom prst="rect">
            <a:avLst/>
          </a:prstGeom>
        </p:spPr>
        <p:txBody>
          <a:bodyPr wrap="square">
            <a:spAutoFit/>
          </a:bodyPr>
          <a:lstStyle/>
          <a:p>
            <a:pPr algn="just"/>
            <a:r>
              <a:rPr lang="en-US" sz="2400" b="1" dirty="0">
                <a:solidFill>
                  <a:schemeClr val="tx1"/>
                </a:solidFill>
              </a:rPr>
              <a:t>Self management is also called self regulation </a:t>
            </a:r>
            <a:r>
              <a:rPr lang="en-US" sz="2400" b="1" dirty="0" smtClean="0">
                <a:solidFill>
                  <a:schemeClr val="tx1"/>
                </a:solidFill>
              </a:rPr>
              <a:t>which </a:t>
            </a:r>
            <a:r>
              <a:rPr lang="en-US" sz="2400" b="1" dirty="0">
                <a:solidFill>
                  <a:schemeClr val="tx1"/>
                </a:solidFill>
              </a:rPr>
              <a:t>is all about expressing your emotions appropriately</a:t>
            </a:r>
          </a:p>
        </p:txBody>
      </p:sp>
      <p:pic>
        <p:nvPicPr>
          <p:cNvPr id="5" name="Picture 4"/>
          <p:cNvPicPr>
            <a:picLocks noChangeAspect="1"/>
          </p:cNvPicPr>
          <p:nvPr/>
        </p:nvPicPr>
        <p:blipFill>
          <a:blip r:embed="rId2"/>
          <a:stretch>
            <a:fillRect/>
          </a:stretch>
        </p:blipFill>
        <p:spPr>
          <a:xfrm>
            <a:off x="6469709" y="2874456"/>
            <a:ext cx="2651101" cy="2233058"/>
          </a:xfrm>
          <a:prstGeom prst="rect">
            <a:avLst/>
          </a:prstGeom>
          <a:ln>
            <a:noFill/>
          </a:ln>
          <a:effectLst>
            <a:softEdge rad="112500"/>
          </a:effectLst>
        </p:spPr>
      </p:pic>
    </p:spTree>
    <p:extLst>
      <p:ext uri="{BB962C8B-B14F-4D97-AF65-F5344CB8AC3E}">
        <p14:creationId xmlns:p14="http://schemas.microsoft.com/office/powerpoint/2010/main" val="2337954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0976" y="1157128"/>
            <a:ext cx="4693500" cy="1436329"/>
          </a:xfrm>
        </p:spPr>
        <p:txBody>
          <a:bodyPr/>
          <a:lstStyle/>
          <a:p>
            <a:r>
              <a:rPr lang="en-US" dirty="0"/>
              <a:t>How to Improve Self-Regulation/Self management?</a:t>
            </a:r>
            <a:br>
              <a:rPr lang="en-US" dirty="0"/>
            </a:br>
            <a:r>
              <a:rPr lang="en-US" dirty="0"/>
              <a:t/>
            </a:r>
            <a:br>
              <a:rPr lang="en-US" dirty="0"/>
            </a:br>
            <a:endParaRPr lang="en-US" dirty="0"/>
          </a:p>
        </p:txBody>
      </p:sp>
      <p:sp>
        <p:nvSpPr>
          <p:cNvPr id="5" name="Text Placeholder 4"/>
          <p:cNvSpPr>
            <a:spLocks noGrp="1"/>
          </p:cNvSpPr>
          <p:nvPr>
            <p:ph type="body" idx="1"/>
          </p:nvPr>
        </p:nvSpPr>
        <p:spPr>
          <a:xfrm>
            <a:off x="618278" y="1993853"/>
            <a:ext cx="3450383" cy="2642400"/>
          </a:xfrm>
        </p:spPr>
        <p:txBody>
          <a:bodyPr/>
          <a:lstStyle/>
          <a:p>
            <a:pPr fontAlgn="base"/>
            <a:r>
              <a:rPr lang="en-US" sz="2000" b="1" dirty="0"/>
              <a:t>Recognize that you have a choice in how you respond.</a:t>
            </a:r>
          </a:p>
          <a:p>
            <a:pPr fontAlgn="base"/>
            <a:r>
              <a:rPr lang="en-US" sz="2000" b="1" dirty="0"/>
              <a:t>Work on </a:t>
            </a:r>
            <a:r>
              <a:rPr lang="en-US" sz="2000" b="1" u="sng" dirty="0">
                <a:hlinkClick r:id="rId2"/>
              </a:rPr>
              <a:t>accepting your emotions</a:t>
            </a:r>
            <a:r>
              <a:rPr lang="en-US" sz="2000" b="1" dirty="0"/>
              <a:t>.</a:t>
            </a:r>
          </a:p>
          <a:p>
            <a:endParaRPr lang="en-US" sz="20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2" name="Picture 1"/>
          <p:cNvPicPr>
            <a:picLocks noChangeAspect="1"/>
          </p:cNvPicPr>
          <p:nvPr/>
        </p:nvPicPr>
        <p:blipFill>
          <a:blip r:embed="rId3"/>
          <a:stretch>
            <a:fillRect/>
          </a:stretch>
        </p:blipFill>
        <p:spPr>
          <a:xfrm>
            <a:off x="4399722" y="1157128"/>
            <a:ext cx="4453222" cy="3752802"/>
          </a:xfrm>
          <a:prstGeom prst="rect">
            <a:avLst/>
          </a:prstGeom>
          <a:ln>
            <a:noFill/>
          </a:ln>
          <a:effectLst>
            <a:softEdge rad="112500"/>
          </a:effectLst>
        </p:spPr>
      </p:pic>
    </p:spTree>
    <p:extLst>
      <p:ext uri="{BB962C8B-B14F-4D97-AF65-F5344CB8AC3E}">
        <p14:creationId xmlns:p14="http://schemas.microsoft.com/office/powerpoint/2010/main" val="706363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3.Social Awareness /Empathy</a:t>
            </a:r>
          </a:p>
        </p:txBody>
      </p:sp>
      <p:sp>
        <p:nvSpPr>
          <p:cNvPr id="3" name="Text Placeholder 2"/>
          <p:cNvSpPr>
            <a:spLocks noGrp="1"/>
          </p:cNvSpPr>
          <p:nvPr>
            <p:ph type="body" idx="1"/>
          </p:nvPr>
        </p:nvSpPr>
        <p:spPr>
          <a:xfrm>
            <a:off x="536518" y="1388075"/>
            <a:ext cx="7298799" cy="2642400"/>
          </a:xfrm>
        </p:spPr>
        <p:txBody>
          <a:bodyPr/>
          <a:lstStyle/>
          <a:p>
            <a:pPr algn="just"/>
            <a:r>
              <a:rPr lang="en-US" b="1" u="sng" dirty="0">
                <a:hlinkClick r:id="rId2"/>
              </a:rPr>
              <a:t>Empathy</a:t>
            </a:r>
            <a:r>
              <a:rPr lang="en-US" b="1" dirty="0"/>
              <a:t>, or the ability to understand how others are feeling, is absolutely critical to emotional intelligence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3"/>
          <a:stretch>
            <a:fillRect/>
          </a:stretch>
        </p:blipFill>
        <p:spPr>
          <a:xfrm>
            <a:off x="569291" y="3121797"/>
            <a:ext cx="8005418" cy="2021703"/>
          </a:xfrm>
          <a:prstGeom prst="rect">
            <a:avLst/>
          </a:prstGeom>
          <a:ln>
            <a:noFill/>
          </a:ln>
          <a:effectLst>
            <a:softEdge rad="112500"/>
          </a:effectLst>
        </p:spPr>
      </p:pic>
    </p:spTree>
    <p:extLst>
      <p:ext uri="{BB962C8B-B14F-4D97-AF65-F5344CB8AC3E}">
        <p14:creationId xmlns:p14="http://schemas.microsoft.com/office/powerpoint/2010/main" val="1479742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05" y="0"/>
            <a:ext cx="6045516" cy="1410013"/>
          </a:xfrm>
        </p:spPr>
        <p:txBody>
          <a:bodyPr/>
          <a:lstStyle/>
          <a:p>
            <a:r>
              <a:rPr lang="en-US" dirty="0"/>
              <a:t>How to build empathy/social awareness?</a:t>
            </a:r>
          </a:p>
        </p:txBody>
      </p:sp>
      <p:sp>
        <p:nvSpPr>
          <p:cNvPr id="3" name="Text Placeholder 2"/>
          <p:cNvSpPr>
            <a:spLocks noGrp="1"/>
          </p:cNvSpPr>
          <p:nvPr>
            <p:ph type="body" idx="1"/>
          </p:nvPr>
        </p:nvSpPr>
        <p:spPr>
          <a:xfrm>
            <a:off x="458484" y="1649580"/>
            <a:ext cx="8302744" cy="2642400"/>
          </a:xfrm>
        </p:spPr>
        <p:txBody>
          <a:bodyPr/>
          <a:lstStyle/>
          <a:p>
            <a:pPr algn="just"/>
            <a:r>
              <a:rPr lang="en-US" sz="2400" b="1" dirty="0"/>
              <a:t>Try to imagine yourself in someone else's place.</a:t>
            </a:r>
          </a:p>
          <a:p>
            <a:pPr algn="just" fontAlgn="base"/>
            <a:r>
              <a:rPr lang="en-US" sz="2400" b="1" dirty="0"/>
              <a:t>Be willing to share your own feelings.</a:t>
            </a:r>
          </a:p>
          <a:p>
            <a:pPr algn="just" fontAlgn="base"/>
            <a:r>
              <a:rPr lang="en-US" sz="2400" b="1" dirty="0"/>
              <a:t>Engage in a cause such as a community project. </a:t>
            </a:r>
          </a:p>
          <a:p>
            <a:pPr algn="just" fontAlgn="base"/>
            <a:r>
              <a:rPr lang="en-US" sz="2400" b="1" dirty="0"/>
              <a:t>Listen to other people.</a:t>
            </a:r>
          </a:p>
          <a:p>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350250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52" y="-436228"/>
            <a:ext cx="8573549" cy="1496330"/>
          </a:xfrm>
        </p:spPr>
        <p:txBody>
          <a:bodyPr/>
          <a:lstStyle/>
          <a:p>
            <a:r>
              <a:rPr lang="en-US" dirty="0"/>
              <a:t>4. Social skills /Relationship Management:</a:t>
            </a:r>
          </a:p>
        </p:txBody>
      </p:sp>
      <p:sp>
        <p:nvSpPr>
          <p:cNvPr id="4" name="Text Placeholder 3"/>
          <p:cNvSpPr>
            <a:spLocks noGrp="1"/>
          </p:cNvSpPr>
          <p:nvPr>
            <p:ph type="body" idx="1"/>
          </p:nvPr>
        </p:nvSpPr>
        <p:spPr>
          <a:xfrm>
            <a:off x="721076" y="1081994"/>
            <a:ext cx="7827306" cy="2642400"/>
          </a:xfrm>
        </p:spPr>
        <p:txBody>
          <a:bodyPr/>
          <a:lstStyle/>
          <a:p>
            <a:pPr algn="just" fontAlgn="base"/>
            <a:endParaRPr lang="en-US" b="1" dirty="0"/>
          </a:p>
          <a:p>
            <a:pPr algn="just"/>
            <a:r>
              <a:rPr lang="en-US" b="1" dirty="0"/>
              <a:t>Being able to interact well with others is another important aspect of emotional intelligence.</a:t>
            </a:r>
            <a:br>
              <a:rPr lang="en-US" b="1" dirty="0"/>
            </a:br>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6" name="Picture 5"/>
          <p:cNvPicPr>
            <a:picLocks noChangeAspect="1"/>
          </p:cNvPicPr>
          <p:nvPr/>
        </p:nvPicPr>
        <p:blipFill>
          <a:blip r:embed="rId2"/>
          <a:stretch>
            <a:fillRect/>
          </a:stretch>
        </p:blipFill>
        <p:spPr>
          <a:xfrm>
            <a:off x="721076" y="2836809"/>
            <a:ext cx="2252134" cy="1943249"/>
          </a:xfrm>
          <a:prstGeom prst="rect">
            <a:avLst/>
          </a:prstGeom>
          <a:ln>
            <a:noFill/>
          </a:ln>
          <a:effectLst>
            <a:softEdge rad="112500"/>
          </a:effectLst>
        </p:spPr>
      </p:pic>
    </p:spTree>
    <p:extLst>
      <p:ext uri="{BB962C8B-B14F-4D97-AF65-F5344CB8AC3E}">
        <p14:creationId xmlns:p14="http://schemas.microsoft.com/office/powerpoint/2010/main" val="252644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8662" y="519094"/>
            <a:ext cx="8607287" cy="4154557"/>
          </a:xfrm>
        </p:spPr>
        <p:txBody>
          <a:bodyPr/>
          <a:lstStyle/>
          <a:p>
            <a:pPr algn="just"/>
            <a:r>
              <a:rPr lang="en-US" sz="1600" b="1" u="sng" dirty="0"/>
              <a:t>Acting Purposefully: </a:t>
            </a:r>
            <a:r>
              <a:rPr lang="en-US" sz="1600" b="1" dirty="0"/>
              <a:t>Sarah is a successful entrepreneur. She recognizes market trends, identifies gaps in the market, and creates a business plan to launch a new product. She sets clear goals, works diligently to achieve them, and adapts her strategies as needed to stay on course.</a:t>
            </a:r>
          </a:p>
          <a:p>
            <a:pPr algn="just"/>
            <a:r>
              <a:rPr lang="en-US" sz="1600" b="1" u="sng" dirty="0"/>
              <a:t>Thinking Rationally: </a:t>
            </a:r>
            <a:r>
              <a:rPr lang="en-US" sz="1600" b="1" dirty="0"/>
              <a:t>Sarah is known for her logical thinking. When faced with a complex problem in her business, she evaluates all available data, analyzes different options, and makes well-informed decisions. She can separate emotions from her decision-making process, ensuring that her choices are based on reason rather than impulsivity.</a:t>
            </a:r>
          </a:p>
          <a:p>
            <a:pPr algn="just"/>
            <a:r>
              <a:rPr lang="en-US" sz="1600" b="1" u="sng" dirty="0"/>
              <a:t>Dealing Effectively with the Environment: </a:t>
            </a:r>
            <a:r>
              <a:rPr lang="en-US" sz="1600" b="1" dirty="0"/>
              <a:t>Sarah is highly adaptable. In response to changing market conditions or unexpected challenges, she adjusts her business strategies promptly. She also maintains excellent interpersonal skills, effectively communicating with employees, partners, and customers to navigate any hurdles that </a:t>
            </a:r>
            <a:r>
              <a:rPr lang="en-US" sz="1600" b="1" dirty="0" smtClean="0"/>
              <a:t>arise</a:t>
            </a:r>
            <a:r>
              <a:rPr lang="en-US" sz="1600" b="1" dirty="0"/>
              <a:t>.</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701798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 SOCIAL SKILLS?</a:t>
            </a:r>
          </a:p>
        </p:txBody>
      </p:sp>
      <p:sp>
        <p:nvSpPr>
          <p:cNvPr id="3" name="Text Placeholder 2"/>
          <p:cNvSpPr>
            <a:spLocks noGrp="1"/>
          </p:cNvSpPr>
          <p:nvPr>
            <p:ph type="body" idx="1"/>
          </p:nvPr>
        </p:nvSpPr>
        <p:spPr>
          <a:xfrm>
            <a:off x="855299" y="1509926"/>
            <a:ext cx="4320707" cy="3176012"/>
          </a:xfrm>
        </p:spPr>
        <p:txBody>
          <a:bodyPr/>
          <a:lstStyle/>
          <a:p>
            <a:pPr algn="just"/>
            <a:r>
              <a:rPr lang="en-US" b="1" dirty="0"/>
              <a:t>Practice good eye contact.</a:t>
            </a:r>
          </a:p>
          <a:p>
            <a:pPr algn="just" fontAlgn="base"/>
            <a:r>
              <a:rPr lang="en-US" b="1" dirty="0"/>
              <a:t>Notice other people's social skills.</a:t>
            </a:r>
          </a:p>
          <a:p>
            <a:pPr algn="just" fontAlgn="base"/>
            <a:r>
              <a:rPr lang="en-US" b="1" dirty="0"/>
              <a:t>Show interest in others.</a:t>
            </a:r>
            <a:br>
              <a:rPr lang="en-US" b="1" dirty="0"/>
            </a:b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6843"/>
          <a:stretch/>
        </p:blipFill>
        <p:spPr>
          <a:xfrm>
            <a:off x="5336026" y="874233"/>
            <a:ext cx="3480120" cy="2679278"/>
          </a:xfrm>
          <a:prstGeom prst="rect">
            <a:avLst/>
          </a:prstGeom>
        </p:spPr>
      </p:pic>
    </p:spTree>
    <p:extLst>
      <p:ext uri="{BB962C8B-B14F-4D97-AF65-F5344CB8AC3E}">
        <p14:creationId xmlns:p14="http://schemas.microsoft.com/office/powerpoint/2010/main" val="1323264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100000">
              <a:schemeClr val="accent2">
                <a:lumMod val="60000"/>
                <a:lumOff val="40000"/>
              </a:schemeClr>
            </a:gs>
          </a:gsLst>
          <a:lin ang="0" scaled="0"/>
        </a:gradFill>
        <a:effectLst/>
      </p:bgPr>
    </p:bg>
    <p:spTree>
      <p:nvGrpSpPr>
        <p:cNvPr id="1" name=""/>
        <p:cNvGrpSpPr/>
        <p:nvPr/>
      </p:nvGrpSpPr>
      <p:grpSpPr>
        <a:xfrm>
          <a:off x="0" y="0"/>
          <a:ext cx="0" cy="0"/>
          <a:chOff x="0" y="0"/>
          <a:chExt cx="0" cy="0"/>
        </a:xfrm>
      </p:grpSpPr>
      <p:sp>
        <p:nvSpPr>
          <p:cNvPr id="4" name="Rectangle 3"/>
          <p:cNvSpPr/>
          <p:nvPr/>
        </p:nvSpPr>
        <p:spPr>
          <a:xfrm>
            <a:off x="671120" y="154325"/>
            <a:ext cx="8397379" cy="1077218"/>
          </a:xfrm>
          <a:prstGeom prst="rect">
            <a:avLst/>
          </a:prstGeom>
          <a:noFill/>
        </p:spPr>
        <p:txBody>
          <a:bodyPr wrap="square" lIns="91440" tIns="45720" rIns="91440" bIns="45720">
            <a:spAutoFit/>
          </a:bodyPr>
          <a:lstStyle/>
          <a:p>
            <a:pPr algn="ctr"/>
            <a:r>
              <a:rPr lang="en-US" sz="3200" b="1" dirty="0">
                <a:latin typeface="Arial Black" panose="020B0A04020102020204" pitchFamily="34" charset="0"/>
              </a:rPr>
              <a:t>Why Emotional Intelligence Skills Are Important</a:t>
            </a:r>
            <a:endParaRPr lang="en-US" sz="3200" b="1" cap="none" spc="0" dirty="0">
              <a:ln w="0"/>
              <a:gradFill>
                <a:gsLst>
                  <a:gs pos="21000">
                    <a:srgbClr val="53575C"/>
                  </a:gs>
                  <a:gs pos="88000">
                    <a:srgbClr val="C5C7CA"/>
                  </a:gs>
                </a:gsLst>
                <a:lin ang="5400000"/>
              </a:gradFill>
              <a:effectLst/>
              <a:latin typeface="Arial Black" panose="020B0A04020102020204" pitchFamily="34" charset="0"/>
            </a:endParaRPr>
          </a:p>
        </p:txBody>
      </p:sp>
      <p:sp>
        <p:nvSpPr>
          <p:cNvPr id="5" name="Rectangle 4"/>
          <p:cNvSpPr/>
          <p:nvPr/>
        </p:nvSpPr>
        <p:spPr>
          <a:xfrm>
            <a:off x="398696" y="1231543"/>
            <a:ext cx="8372213" cy="3693319"/>
          </a:xfrm>
          <a:prstGeom prst="rect">
            <a:avLst/>
          </a:prstGeom>
        </p:spPr>
        <p:txBody>
          <a:bodyPr wrap="square">
            <a:spAutoFit/>
          </a:bodyPr>
          <a:lstStyle/>
          <a:p>
            <a:pPr marL="285750" indent="-285750" algn="just">
              <a:buFont typeface="Arial" panose="020B0604020202020204" pitchFamily="34" charset="0"/>
              <a:buChar char="•"/>
            </a:pPr>
            <a:r>
              <a:rPr lang="en-US" sz="1800" b="1" dirty="0">
                <a:solidFill>
                  <a:schemeClr val="tx1"/>
                </a:solidFill>
              </a:rPr>
              <a:t>Emotional intelligence allows you to be a more effective leader.</a:t>
            </a:r>
          </a:p>
          <a:p>
            <a:pPr marL="285750" indent="-285750" algn="just">
              <a:buFont typeface="Arial" panose="020B0604020202020204" pitchFamily="34" charset="0"/>
              <a:buChar char="•"/>
            </a:pPr>
            <a:endParaRPr lang="en-US" sz="1800" b="1" dirty="0">
              <a:solidFill>
                <a:schemeClr val="tx1"/>
              </a:solidFill>
            </a:endParaRPr>
          </a:p>
          <a:p>
            <a:pPr marL="285750" indent="-285750" algn="just">
              <a:buFont typeface="Arial" panose="020B0604020202020204" pitchFamily="34" charset="0"/>
              <a:buChar char="•"/>
            </a:pPr>
            <a:r>
              <a:rPr lang="en-US" sz="1800" b="1" dirty="0">
                <a:solidFill>
                  <a:schemeClr val="tx1"/>
                </a:solidFill>
              </a:rPr>
              <a:t>Understanding how others are feeling allows you to communicate with them better.</a:t>
            </a:r>
          </a:p>
          <a:p>
            <a:pPr marL="285750" indent="-285750" algn="just">
              <a:buFont typeface="Arial" panose="020B0604020202020204" pitchFamily="34" charset="0"/>
              <a:buChar char="•"/>
            </a:pPr>
            <a:endParaRPr lang="en-US" sz="1800" b="1" dirty="0">
              <a:solidFill>
                <a:schemeClr val="tx1"/>
              </a:solidFill>
            </a:endParaRPr>
          </a:p>
          <a:p>
            <a:pPr marL="285750" indent="-285750" algn="just">
              <a:buFont typeface="Arial" panose="020B0604020202020204" pitchFamily="34" charset="0"/>
              <a:buChar char="•"/>
            </a:pPr>
            <a:r>
              <a:rPr lang="en-US" sz="1800" b="1" dirty="0">
                <a:solidFill>
                  <a:schemeClr val="tx1"/>
                </a:solidFill>
              </a:rPr>
              <a:t>Knowing more about what you are feeling allows you to be more self-aware and understand yourself more deeply.</a:t>
            </a:r>
          </a:p>
          <a:p>
            <a:pPr marL="285750" indent="-285750" algn="just">
              <a:buFont typeface="Arial" panose="020B0604020202020204" pitchFamily="34" charset="0"/>
              <a:buChar char="•"/>
            </a:pPr>
            <a:endParaRPr lang="en-US" sz="1800" b="1" dirty="0">
              <a:solidFill>
                <a:schemeClr val="tx1"/>
              </a:solidFill>
            </a:endParaRPr>
          </a:p>
          <a:p>
            <a:pPr marL="285750" indent="-285750" algn="just">
              <a:buFont typeface="Arial" panose="020B0604020202020204" pitchFamily="34" charset="0"/>
              <a:buChar char="•"/>
            </a:pPr>
            <a:r>
              <a:rPr lang="en-US" sz="1800" b="1" dirty="0">
                <a:solidFill>
                  <a:schemeClr val="tx1"/>
                </a:solidFill>
              </a:rPr>
              <a:t>By being more aware of your emotions, you can also improve your self-control abilities.</a:t>
            </a:r>
          </a:p>
          <a:p>
            <a:pPr marL="285750" indent="-285750" algn="just">
              <a:buFont typeface="Arial" panose="020B0604020202020204" pitchFamily="34" charset="0"/>
              <a:buChar char="•"/>
            </a:pPr>
            <a:endParaRPr lang="en-US" sz="1800" b="1" dirty="0">
              <a:solidFill>
                <a:schemeClr val="tx1"/>
              </a:solidFill>
            </a:endParaRPr>
          </a:p>
          <a:p>
            <a:pPr marL="285750" indent="-285750" algn="just">
              <a:buFont typeface="Arial" panose="020B0604020202020204" pitchFamily="34" charset="0"/>
              <a:buChar char="•"/>
            </a:pPr>
            <a:r>
              <a:rPr lang="en-US" sz="1800" b="1" dirty="0">
                <a:solidFill>
                  <a:schemeClr val="tx1"/>
                </a:solidFill>
              </a:rPr>
              <a:t>Managing your emotions effectively allows you to exert greater control in situations marked by stress or conflict.</a:t>
            </a:r>
            <a:endParaRPr lang="en-US" sz="1800" b="1" dirty="0"/>
          </a:p>
        </p:txBody>
      </p:sp>
    </p:spTree>
    <p:extLst>
      <p:ext uri="{BB962C8B-B14F-4D97-AF65-F5344CB8AC3E}">
        <p14:creationId xmlns:p14="http://schemas.microsoft.com/office/powerpoint/2010/main" val="141345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6"/>
          <p:cNvSpPr txBox="1">
            <a:spLocks noGrp="1"/>
          </p:cNvSpPr>
          <p:nvPr>
            <p:ph type="ctrTitle"/>
          </p:nvPr>
        </p:nvSpPr>
        <p:spPr>
          <a:xfrm>
            <a:off x="778901" y="2637839"/>
            <a:ext cx="4548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2"/>
                </a:solidFill>
                <a:effectLst>
                  <a:outerShdw blurRad="38100" dist="38100" dir="2700000" algn="tl">
                    <a:srgbClr val="000000">
                      <a:alpha val="43137"/>
                    </a:srgbClr>
                  </a:outerShdw>
                </a:effectLst>
                <a:latin typeface="Bradley Hand ITC" panose="03070402050302030203" pitchFamily="66" charset="0"/>
              </a:rPr>
              <a:t>THANKYOU!!!</a:t>
            </a:r>
            <a:endParaRPr sz="4400" dirty="0">
              <a:effectLst>
                <a:outerShdw blurRad="38100" dist="38100" dir="2700000" algn="tl">
                  <a:srgbClr val="000000">
                    <a:alpha val="43137"/>
                  </a:srgbClr>
                </a:outerShdw>
              </a:effectLst>
              <a:latin typeface="Bradley Hand ITC" panose="03070402050302030203" pitchFamily="66" charset="0"/>
            </a:endParaRPr>
          </a:p>
        </p:txBody>
      </p:sp>
      <p:grpSp>
        <p:nvGrpSpPr>
          <p:cNvPr id="802" name="Google Shape;802;p36"/>
          <p:cNvGrpSpPr/>
          <p:nvPr/>
        </p:nvGrpSpPr>
        <p:grpSpPr>
          <a:xfrm>
            <a:off x="6080071" y="2960311"/>
            <a:ext cx="1301013" cy="857763"/>
            <a:chOff x="6080071" y="2960311"/>
            <a:chExt cx="1301013" cy="857763"/>
          </a:xfrm>
        </p:grpSpPr>
        <p:sp>
          <p:nvSpPr>
            <p:cNvPr id="803" name="Google Shape;803;p36"/>
            <p:cNvSpPr/>
            <p:nvPr/>
          </p:nvSpPr>
          <p:spPr>
            <a:xfrm>
              <a:off x="6080071" y="2960311"/>
              <a:ext cx="1301013" cy="857421"/>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6"/>
            <p:cNvSpPr/>
            <p:nvPr/>
          </p:nvSpPr>
          <p:spPr>
            <a:xfrm>
              <a:off x="6327898" y="3465710"/>
              <a:ext cx="879268" cy="35236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6"/>
            <p:cNvSpPr/>
            <p:nvPr/>
          </p:nvSpPr>
          <p:spPr>
            <a:xfrm>
              <a:off x="6487354" y="3095947"/>
              <a:ext cx="200728" cy="193929"/>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36"/>
            <p:cNvSpPr/>
            <p:nvPr/>
          </p:nvSpPr>
          <p:spPr>
            <a:xfrm>
              <a:off x="6233989" y="3151418"/>
              <a:ext cx="172433" cy="159757"/>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36"/>
            <p:cNvSpPr/>
            <p:nvPr/>
          </p:nvSpPr>
          <p:spPr>
            <a:xfrm>
              <a:off x="7030567" y="2990920"/>
              <a:ext cx="191158" cy="259785"/>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36"/>
            <p:cNvSpPr/>
            <p:nvPr/>
          </p:nvSpPr>
          <p:spPr>
            <a:xfrm>
              <a:off x="6771121" y="3039228"/>
              <a:ext cx="205138" cy="23100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809" name="Google Shape;809;p36"/>
          <p:cNvGrpSpPr/>
          <p:nvPr/>
        </p:nvGrpSpPr>
        <p:grpSpPr>
          <a:xfrm>
            <a:off x="5192282" y="1325062"/>
            <a:ext cx="3077662" cy="1635238"/>
            <a:chOff x="5181459" y="1300137"/>
            <a:chExt cx="3077662" cy="1635238"/>
          </a:xfrm>
        </p:grpSpPr>
        <p:grpSp>
          <p:nvGrpSpPr>
            <p:cNvPr id="810" name="Google Shape;810;p36"/>
            <p:cNvGrpSpPr/>
            <p:nvPr/>
          </p:nvGrpSpPr>
          <p:grpSpPr>
            <a:xfrm>
              <a:off x="7173384" y="1918087"/>
              <a:ext cx="1085737" cy="1017288"/>
              <a:chOff x="175906" y="401530"/>
              <a:chExt cx="2115209" cy="1982245"/>
            </a:xfrm>
          </p:grpSpPr>
          <p:sp>
            <p:nvSpPr>
              <p:cNvPr id="811" name="Google Shape;811;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5" name="Google Shape;815;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36"/>
            <p:cNvGrpSpPr/>
            <p:nvPr/>
          </p:nvGrpSpPr>
          <p:grpSpPr>
            <a:xfrm>
              <a:off x="5181459" y="1918087"/>
              <a:ext cx="1085737" cy="1017288"/>
              <a:chOff x="175906" y="401530"/>
              <a:chExt cx="2115209" cy="1982245"/>
            </a:xfrm>
          </p:grpSpPr>
          <p:sp>
            <p:nvSpPr>
              <p:cNvPr id="817" name="Google Shape;817;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1" name="Google Shape;821;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6"/>
            <p:cNvGrpSpPr/>
            <p:nvPr/>
          </p:nvGrpSpPr>
          <p:grpSpPr>
            <a:xfrm>
              <a:off x="6188258" y="1300137"/>
              <a:ext cx="1085737" cy="1017288"/>
              <a:chOff x="175906" y="401530"/>
              <a:chExt cx="2115209" cy="1982245"/>
            </a:xfrm>
          </p:grpSpPr>
          <p:sp>
            <p:nvSpPr>
              <p:cNvPr id="823" name="Google Shape;823;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7" name="Google Shape;827;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8" name="Google Shape;828;p36"/>
          <p:cNvGrpSpPr/>
          <p:nvPr/>
        </p:nvGrpSpPr>
        <p:grpSpPr>
          <a:xfrm>
            <a:off x="4846351" y="1325056"/>
            <a:ext cx="3769524" cy="714197"/>
            <a:chOff x="4846351" y="1300131"/>
            <a:chExt cx="3769524" cy="714197"/>
          </a:xfrm>
        </p:grpSpPr>
        <p:grpSp>
          <p:nvGrpSpPr>
            <p:cNvPr id="829" name="Google Shape;829;p36"/>
            <p:cNvGrpSpPr/>
            <p:nvPr/>
          </p:nvGrpSpPr>
          <p:grpSpPr>
            <a:xfrm rot="10800000">
              <a:off x="4846351" y="1300131"/>
              <a:ext cx="453116" cy="714197"/>
              <a:chOff x="1620532" y="2740711"/>
              <a:chExt cx="745257" cy="1174666"/>
            </a:xfrm>
          </p:grpSpPr>
          <p:sp>
            <p:nvSpPr>
              <p:cNvPr id="830" name="Google Shape;830;p36"/>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6"/>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6"/>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6"/>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6"/>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36"/>
            <p:cNvGrpSpPr/>
            <p:nvPr/>
          </p:nvGrpSpPr>
          <p:grpSpPr>
            <a:xfrm rot="10800000">
              <a:off x="8162782" y="1300131"/>
              <a:ext cx="453093" cy="714197"/>
              <a:chOff x="188982" y="2740711"/>
              <a:chExt cx="745218" cy="1174666"/>
            </a:xfrm>
          </p:grpSpPr>
          <p:sp>
            <p:nvSpPr>
              <p:cNvPr id="836" name="Google Shape;836;p36"/>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6"/>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6"/>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6"/>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6"/>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452" y="357807"/>
            <a:ext cx="8395252" cy="1451115"/>
          </a:xfrm>
        </p:spPr>
        <p:txBody>
          <a:bodyPr/>
          <a:lstStyle/>
          <a:p>
            <a:r>
              <a:rPr lang="en-US" dirty="0"/>
              <a:t>Are There </a:t>
            </a:r>
            <a:r>
              <a:rPr lang="en-US" dirty="0" smtClean="0"/>
              <a:t>Different Kinds of intelligence?</a:t>
            </a:r>
            <a:r>
              <a:rPr lang="en-US" dirty="0"/>
              <a:t/>
            </a:r>
            <a:br>
              <a:rPr lang="en-US" dirty="0"/>
            </a:br>
            <a:r>
              <a:rPr lang="en-US" dirty="0"/>
              <a:t/>
            </a:r>
            <a:br>
              <a:rPr lang="en-US" dirty="0"/>
            </a:br>
            <a:endParaRPr lang="en-US" dirty="0"/>
          </a:p>
        </p:txBody>
      </p:sp>
      <p:sp>
        <p:nvSpPr>
          <p:cNvPr id="3" name="Text Placeholder 2"/>
          <p:cNvSpPr>
            <a:spLocks noGrp="1"/>
          </p:cNvSpPr>
          <p:nvPr>
            <p:ph type="body" idx="1"/>
          </p:nvPr>
        </p:nvSpPr>
        <p:spPr>
          <a:xfrm>
            <a:off x="855300" y="1509925"/>
            <a:ext cx="7818248" cy="2896423"/>
          </a:xfrm>
        </p:spPr>
        <p:txBody>
          <a:bodyPr/>
          <a:lstStyle/>
          <a:p>
            <a:pPr algn="just"/>
            <a:r>
              <a:rPr lang="en-US" sz="1800" b="1" dirty="0"/>
              <a:t>Perhaps you see yourself as a good writer but as someone who lacks ability in </a:t>
            </a:r>
            <a:r>
              <a:rPr lang="en-US" sz="1800" b="1" dirty="0" smtClean="0"/>
              <a:t>math. Or </a:t>
            </a:r>
            <a:r>
              <a:rPr lang="en-US" sz="1800" b="1" dirty="0"/>
              <a:t>maybe you view yourself as a “science” person who easily masters physics </a:t>
            </a:r>
            <a:r>
              <a:rPr lang="en-US" sz="1800" b="1" dirty="0" smtClean="0"/>
              <a:t>but has </a:t>
            </a:r>
            <a:r>
              <a:rPr lang="en-US" sz="1800" b="1" dirty="0"/>
              <a:t>few strengths in interpreting literature. </a:t>
            </a:r>
            <a:endParaRPr lang="en-US" sz="1800" b="1" dirty="0" smtClean="0"/>
          </a:p>
          <a:p>
            <a:pPr algn="just"/>
            <a:endParaRPr lang="en-US" sz="1800" b="1" dirty="0" smtClean="0"/>
          </a:p>
          <a:p>
            <a:pPr algn="just"/>
            <a:r>
              <a:rPr lang="en-US" sz="1800" b="1" dirty="0" smtClean="0"/>
              <a:t>The </a:t>
            </a:r>
            <a:r>
              <a:rPr lang="en-US" sz="1800" b="1" dirty="0"/>
              <a:t>different ways in which people view their own talents mirror a question </a:t>
            </a:r>
            <a:r>
              <a:rPr lang="en-US" sz="1800" b="1" dirty="0" smtClean="0"/>
              <a:t>that psychologists </a:t>
            </a:r>
            <a:r>
              <a:rPr lang="en-US" sz="1800" b="1" dirty="0"/>
              <a:t>have </a:t>
            </a:r>
            <a:r>
              <a:rPr lang="en-US" sz="1800" b="1" dirty="0" smtClean="0"/>
              <a:t>struggled </a:t>
            </a:r>
            <a:r>
              <a:rPr lang="en-US" sz="1800" b="1" dirty="0"/>
              <a:t>with. Is intelligence a single, general ability, or is </a:t>
            </a:r>
            <a:r>
              <a:rPr lang="en-US" sz="1800" b="1" dirty="0" smtClean="0"/>
              <a:t>it multifaceted </a:t>
            </a:r>
            <a:r>
              <a:rPr lang="en-US" sz="1800" b="1" dirty="0"/>
              <a:t>and related to </a:t>
            </a:r>
            <a:r>
              <a:rPr lang="en-US" sz="1800" b="1" dirty="0" smtClean="0"/>
              <a:t>specific </a:t>
            </a:r>
            <a:r>
              <a:rPr lang="en-US" sz="1800" b="1" dirty="0"/>
              <a:t>abilities? </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80719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684D-09B2-136A-875F-06C793C68DD5}"/>
              </a:ext>
            </a:extLst>
          </p:cNvPr>
          <p:cNvSpPr>
            <a:spLocks noGrp="1"/>
          </p:cNvSpPr>
          <p:nvPr>
            <p:ph type="title"/>
          </p:nvPr>
        </p:nvSpPr>
        <p:spPr>
          <a:xfrm>
            <a:off x="855300" y="0"/>
            <a:ext cx="7827956" cy="984038"/>
          </a:xfrm>
        </p:spPr>
        <p:txBody>
          <a:bodyPr/>
          <a:lstStyle/>
          <a:p>
            <a:r>
              <a:rPr lang="en-US" dirty="0"/>
              <a:t>Theories of Intelligence:</a:t>
            </a:r>
          </a:p>
        </p:txBody>
      </p:sp>
      <p:sp>
        <p:nvSpPr>
          <p:cNvPr id="3" name="Text Placeholder 2">
            <a:extLst>
              <a:ext uri="{FF2B5EF4-FFF2-40B4-BE49-F238E27FC236}">
                <a16:creationId xmlns:a16="http://schemas.microsoft.com/office/drawing/2014/main" id="{9CF80913-05D8-7FB2-A365-1D1AD626B602}"/>
              </a:ext>
            </a:extLst>
          </p:cNvPr>
          <p:cNvSpPr>
            <a:spLocks noGrp="1"/>
          </p:cNvSpPr>
          <p:nvPr>
            <p:ph type="body" idx="1"/>
          </p:nvPr>
        </p:nvSpPr>
        <p:spPr>
          <a:xfrm>
            <a:off x="855300" y="1331843"/>
            <a:ext cx="7827956" cy="3341807"/>
          </a:xfrm>
        </p:spPr>
        <p:txBody>
          <a:bodyPr/>
          <a:lstStyle/>
          <a:p>
            <a:r>
              <a:rPr lang="en-US" b="1" u="sng" dirty="0"/>
              <a:t>g factor </a:t>
            </a:r>
            <a:r>
              <a:rPr lang="en-US" b="1" u="sng" dirty="0" smtClean="0"/>
              <a:t>theory by </a:t>
            </a:r>
            <a:r>
              <a:rPr lang="en-US" b="1" u="sng" dirty="0"/>
              <a:t>Charles Spearman</a:t>
            </a:r>
          </a:p>
          <a:p>
            <a:pPr algn="just"/>
            <a:r>
              <a:rPr lang="en-US" sz="1600" b="1" dirty="0"/>
              <a:t>Early psychologists interested in intelligence assumed that there was a single, general factor for mental ability, which they called g, or the g -factor . </a:t>
            </a:r>
          </a:p>
          <a:p>
            <a:pPr algn="just"/>
            <a:r>
              <a:rPr lang="en-US" sz="1600" b="1" dirty="0"/>
              <a:t>People who performed well on one cognitive test tended to perform well on other tests, while those who scored badly on one test tended to score badly on others. </a:t>
            </a:r>
            <a:endParaRPr lang="en-US" sz="1600" b="1" dirty="0" smtClean="0"/>
          </a:p>
          <a:p>
            <a:pPr algn="just"/>
            <a:r>
              <a:rPr lang="en-US" sz="1600" b="1" dirty="0" smtClean="0"/>
              <a:t>He </a:t>
            </a:r>
            <a:r>
              <a:rPr lang="en-US" sz="1600" b="1" dirty="0"/>
              <a:t>concluded that intelligence is a general cognitive ability that researchers can measure and express numerically. </a:t>
            </a:r>
          </a:p>
        </p:txBody>
      </p:sp>
      <p:sp>
        <p:nvSpPr>
          <p:cNvPr id="4" name="Slide Number Placeholder 3">
            <a:extLst>
              <a:ext uri="{FF2B5EF4-FFF2-40B4-BE49-F238E27FC236}">
                <a16:creationId xmlns:a16="http://schemas.microsoft.com/office/drawing/2014/main" id="{A5FDBDBE-DE68-739C-F156-BA8F3CEA31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78276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5000"/>
                <a:lumOff val="75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888" y="971107"/>
            <a:ext cx="8406810" cy="3430772"/>
          </a:xfrm>
        </p:spPr>
        <p:txBody>
          <a:bodyPr/>
          <a:lstStyle/>
          <a:p>
            <a:pPr algn="just"/>
            <a:r>
              <a:rPr lang="en-US" sz="2400" b="1" dirty="0"/>
              <a:t>In the context of intelligence, it means that if someone performs well on tasks like solving math problems, they are also likely to do well on tasks involving logical reasoning, verbal comprehension, and other cognitive abilities because they all tap into this general intelligence factor.</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96218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accent6"/>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44DC-38EA-1AE6-7645-15EEB0930E1B}"/>
              </a:ext>
            </a:extLst>
          </p:cNvPr>
          <p:cNvSpPr>
            <a:spLocks noGrp="1"/>
          </p:cNvSpPr>
          <p:nvPr>
            <p:ph type="title"/>
          </p:nvPr>
        </p:nvSpPr>
        <p:spPr>
          <a:xfrm>
            <a:off x="855300" y="852364"/>
            <a:ext cx="7977274" cy="396900"/>
          </a:xfrm>
        </p:spPr>
        <p:txBody>
          <a:bodyPr/>
          <a:lstStyle/>
          <a:p>
            <a:r>
              <a:rPr lang="en-US" dirty="0"/>
              <a:t>GARDNER’S </a:t>
            </a:r>
            <a:r>
              <a:rPr lang="en-US" dirty="0" smtClean="0"/>
              <a:t>Theory of MULTIPLE </a:t>
            </a:r>
            <a:r>
              <a:rPr lang="en-US" dirty="0"/>
              <a:t>INTELLIGENCES</a:t>
            </a:r>
          </a:p>
        </p:txBody>
      </p:sp>
      <p:sp>
        <p:nvSpPr>
          <p:cNvPr id="3" name="Text Placeholder 2">
            <a:extLst>
              <a:ext uri="{FF2B5EF4-FFF2-40B4-BE49-F238E27FC236}">
                <a16:creationId xmlns:a16="http://schemas.microsoft.com/office/drawing/2014/main" id="{0D0955C8-EF6A-E35F-02BC-6CA299F33AD5}"/>
              </a:ext>
            </a:extLst>
          </p:cNvPr>
          <p:cNvSpPr>
            <a:spLocks noGrp="1"/>
          </p:cNvSpPr>
          <p:nvPr>
            <p:ph type="body" idx="1"/>
          </p:nvPr>
        </p:nvSpPr>
        <p:spPr>
          <a:xfrm>
            <a:off x="146520" y="1166928"/>
            <a:ext cx="5956852" cy="2955781"/>
          </a:xfrm>
        </p:spPr>
        <p:txBody>
          <a:bodyPr/>
          <a:lstStyle/>
          <a:p>
            <a:pPr algn="just"/>
            <a:r>
              <a:rPr lang="en-US" sz="1600" b="1" dirty="0"/>
              <a:t>Howard Gardner’s Theory of Multiple Intelligences </a:t>
            </a:r>
            <a:r>
              <a:rPr lang="en-US" sz="1600" b="1" dirty="0" smtClean="0"/>
              <a:t>suggests </a:t>
            </a:r>
            <a:r>
              <a:rPr lang="en-US" sz="1600" b="1" dirty="0"/>
              <a:t>that individuals possess various distinct types of intelligences, rather than a single general </a:t>
            </a:r>
            <a:r>
              <a:rPr lang="en-US" sz="1600" b="1" dirty="0" smtClean="0"/>
              <a:t>intelligence.</a:t>
            </a:r>
            <a:endParaRPr lang="en-US" sz="1600" b="1" dirty="0"/>
          </a:p>
          <a:p>
            <a:pPr algn="just"/>
            <a:r>
              <a:rPr lang="en-US" sz="1600" b="1" dirty="0" smtClean="0"/>
              <a:t>Gardner </a:t>
            </a:r>
            <a:r>
              <a:rPr lang="en-US" sz="1600" b="1" dirty="0"/>
              <a:t>argues that we have a minimum eight different forms of </a:t>
            </a:r>
            <a:r>
              <a:rPr lang="en-US" sz="1600" b="1" dirty="0" smtClean="0"/>
              <a:t>intelligence, each </a:t>
            </a:r>
            <a:r>
              <a:rPr lang="en-US" sz="1600" b="1" dirty="0"/>
              <a:t>relatively independent of the others: musical, bodily kinesthetic, </a:t>
            </a:r>
            <a:r>
              <a:rPr lang="en-US" sz="1600" b="1" dirty="0" smtClean="0"/>
              <a:t>logical mathematical</a:t>
            </a:r>
            <a:r>
              <a:rPr lang="en-US" sz="1600" b="1" dirty="0"/>
              <a:t>, linguistic, spatial, interpersonal, intrapersonal, and naturalist. </a:t>
            </a:r>
          </a:p>
          <a:p>
            <a:pPr algn="just"/>
            <a:r>
              <a:rPr lang="en-US" sz="1600" b="1" dirty="0"/>
              <a:t>Gardner theorizes that people do not have just an intellectual capacity, but have many kinds of intelligence</a:t>
            </a:r>
          </a:p>
          <a:p>
            <a:endParaRPr lang="en-US" sz="2000" dirty="0"/>
          </a:p>
        </p:txBody>
      </p:sp>
      <p:sp>
        <p:nvSpPr>
          <p:cNvPr id="4" name="Slide Number Placeholder 3">
            <a:extLst>
              <a:ext uri="{FF2B5EF4-FFF2-40B4-BE49-F238E27FC236}">
                <a16:creationId xmlns:a16="http://schemas.microsoft.com/office/drawing/2014/main" id="{5C0FA660-E614-42F1-4146-0F0C26C0BF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28660" y="985105"/>
            <a:ext cx="2729202" cy="3055267"/>
          </a:xfrm>
          <a:prstGeom prst="rect">
            <a:avLst/>
          </a:prstGeom>
        </p:spPr>
      </p:pic>
    </p:spTree>
    <p:extLst>
      <p:ext uri="{BB962C8B-B14F-4D97-AF65-F5344CB8AC3E}">
        <p14:creationId xmlns:p14="http://schemas.microsoft.com/office/powerpoint/2010/main" val="2226069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687" y="321940"/>
            <a:ext cx="7924799" cy="744860"/>
          </a:xfrm>
        </p:spPr>
        <p:txBody>
          <a:bodyPr/>
          <a:lstStyle/>
          <a:p>
            <a:r>
              <a:rPr lang="en-US" dirty="0" smtClean="0"/>
              <a:t/>
            </a:r>
            <a:br>
              <a:rPr lang="en-US" dirty="0" smtClean="0"/>
            </a:br>
            <a:r>
              <a:rPr lang="en-US" dirty="0" smtClean="0"/>
              <a:t>FLUID </a:t>
            </a:r>
            <a:r>
              <a:rPr lang="en-US" dirty="0"/>
              <a:t>AND CRYSTALLIZED INTELLIGENCE</a:t>
            </a:r>
          </a:p>
        </p:txBody>
      </p:sp>
      <p:sp>
        <p:nvSpPr>
          <p:cNvPr id="3" name="Text Placeholder 2"/>
          <p:cNvSpPr>
            <a:spLocks noGrp="1"/>
          </p:cNvSpPr>
          <p:nvPr>
            <p:ph type="body" idx="1"/>
          </p:nvPr>
        </p:nvSpPr>
        <p:spPr>
          <a:xfrm>
            <a:off x="855299" y="1509925"/>
            <a:ext cx="7745361" cy="3280735"/>
          </a:xfrm>
        </p:spPr>
        <p:txBody>
          <a:bodyPr/>
          <a:lstStyle/>
          <a:p>
            <a:pPr algn="just"/>
            <a:r>
              <a:rPr lang="en-US" sz="1600" b="1" dirty="0"/>
              <a:t>Some psychologists suggest that there are two different </a:t>
            </a:r>
            <a:r>
              <a:rPr lang="en-US" sz="1600" b="1" dirty="0" smtClean="0"/>
              <a:t>kinds of </a:t>
            </a:r>
            <a:r>
              <a:rPr lang="en-US" sz="1600" b="1" dirty="0"/>
              <a:t>intelligence: </a:t>
            </a:r>
            <a:r>
              <a:rPr lang="en-US" sz="1600" b="1" dirty="0" smtClean="0"/>
              <a:t>fluid </a:t>
            </a:r>
            <a:r>
              <a:rPr lang="en-US" sz="1600" b="1" dirty="0"/>
              <a:t>intelligence and crystallized intelligence</a:t>
            </a:r>
            <a:r>
              <a:rPr lang="en-US" sz="1600" b="1" dirty="0" smtClean="0"/>
              <a:t>.</a:t>
            </a:r>
          </a:p>
          <a:p>
            <a:pPr algn="just"/>
            <a:r>
              <a:rPr lang="en-US" sz="1600" b="1" u="sng" dirty="0"/>
              <a:t>Fluid intelligence </a:t>
            </a:r>
            <a:r>
              <a:rPr lang="en-US" sz="1600" b="1" dirty="0" smtClean="0"/>
              <a:t>reflects </a:t>
            </a:r>
            <a:r>
              <a:rPr lang="en-US" sz="1600" b="1" dirty="0"/>
              <a:t>information-processing </a:t>
            </a:r>
            <a:r>
              <a:rPr lang="en-US" sz="1600" b="1" dirty="0" smtClean="0"/>
              <a:t>capabilities</a:t>
            </a:r>
            <a:r>
              <a:rPr lang="en-US" sz="1600" b="1" dirty="0"/>
              <a:t>, reasoning, and memory. Fluid intelligence </a:t>
            </a:r>
            <a:r>
              <a:rPr lang="en-US" sz="1600" b="1" dirty="0" smtClean="0"/>
              <a:t>encompasses the </a:t>
            </a:r>
            <a:r>
              <a:rPr lang="en-US" sz="1600" b="1" dirty="0"/>
              <a:t>ability to reason abstractly. </a:t>
            </a:r>
            <a:endParaRPr lang="en-US" sz="1600" b="1" dirty="0" smtClean="0"/>
          </a:p>
          <a:p>
            <a:pPr marL="114300" indent="0" algn="just">
              <a:buNone/>
            </a:pPr>
            <a:r>
              <a:rPr lang="en-US" sz="1600" b="1" u="sng" dirty="0" smtClean="0"/>
              <a:t>Example:</a:t>
            </a:r>
          </a:p>
          <a:p>
            <a:pPr marL="114300" indent="0" algn="just">
              <a:buNone/>
            </a:pPr>
            <a:r>
              <a:rPr lang="en-US" sz="1600" b="1" dirty="0" smtClean="0"/>
              <a:t>If </a:t>
            </a:r>
            <a:r>
              <a:rPr lang="en-US" sz="1600" b="1" dirty="0"/>
              <a:t>we were asked to solve </a:t>
            </a:r>
            <a:r>
              <a:rPr lang="en-US" sz="1600" b="1" dirty="0" smtClean="0"/>
              <a:t>an analogy</a:t>
            </a:r>
            <a:r>
              <a:rPr lang="en-US" sz="1600" b="1" dirty="0"/>
              <a:t>, group a series of letters according to some </a:t>
            </a:r>
            <a:r>
              <a:rPr lang="en-US" sz="1600" b="1" dirty="0" smtClean="0"/>
              <a:t>criterion, or </a:t>
            </a:r>
            <a:r>
              <a:rPr lang="en-US" sz="1600" b="1" dirty="0"/>
              <a:t>remember a set of numbers, we would be using </a:t>
            </a:r>
            <a:r>
              <a:rPr lang="en-US" sz="1600" b="1" dirty="0" smtClean="0"/>
              <a:t>fluid intelligence</a:t>
            </a:r>
            <a:r>
              <a:rPr lang="en-US" sz="1600" b="1" dirty="0"/>
              <a:t>. </a:t>
            </a:r>
          </a:p>
          <a:p>
            <a:pPr marL="114300" indent="0" algn="just">
              <a:buNone/>
            </a:pPr>
            <a:r>
              <a:rPr lang="en-US" sz="1600" b="1" dirty="0" smtClean="0"/>
              <a:t>We </a:t>
            </a:r>
            <a:r>
              <a:rPr lang="en-US" sz="1600" b="1" dirty="0"/>
              <a:t>use </a:t>
            </a:r>
            <a:r>
              <a:rPr lang="en-US" sz="1600" b="1" dirty="0" smtClean="0"/>
              <a:t>fluid </a:t>
            </a:r>
            <a:r>
              <a:rPr lang="en-US" sz="1600" b="1" dirty="0"/>
              <a:t>intelligence when we’re </a:t>
            </a:r>
            <a:r>
              <a:rPr lang="en-US" sz="1600" b="1" dirty="0" smtClean="0"/>
              <a:t>trying to </a:t>
            </a:r>
            <a:r>
              <a:rPr lang="en-US" sz="1600" b="1" dirty="0"/>
              <a:t>rapidly solve a puzzle </a:t>
            </a:r>
          </a:p>
          <a:p>
            <a:endParaRPr lang="en-US" sz="1600" dirty="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64505514"/>
      </p:ext>
    </p:extLst>
  </p:cSld>
  <p:clrMapOvr>
    <a:masterClrMapping/>
  </p:clrMapOvr>
</p:sld>
</file>

<file path=ppt/theme/theme1.xml><?xml version="1.0" encoding="utf-8"?>
<a:theme xmlns:a="http://schemas.openxmlformats.org/drawingml/2006/main" name="Moth template">
  <a:themeElements>
    <a:clrScheme name="Custom 347">
      <a:dk1>
        <a:srgbClr val="00032A"/>
      </a:dk1>
      <a:lt1>
        <a:srgbClr val="FFFFFF"/>
      </a:lt1>
      <a:dk2>
        <a:srgbClr val="8B8D9E"/>
      </a:dk2>
      <a:lt2>
        <a:srgbClr val="F1F2F7"/>
      </a:lt2>
      <a:accent1>
        <a:srgbClr val="32C34B"/>
      </a:accent1>
      <a:accent2>
        <a:srgbClr val="FFCC19"/>
      </a:accent2>
      <a:accent3>
        <a:srgbClr val="F14545"/>
      </a:accent3>
      <a:accent4>
        <a:srgbClr val="C0007C"/>
      </a:accent4>
      <a:accent5>
        <a:srgbClr val="7B62D5"/>
      </a:accent5>
      <a:accent6>
        <a:srgbClr val="2EC6DD"/>
      </a:accent6>
      <a:hlink>
        <a:srgbClr val="1B24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1431</TotalTime>
  <Words>1756</Words>
  <Application>Microsoft Office PowerPoint</Application>
  <PresentationFormat>On-screen Show (16:9)</PresentationFormat>
  <Paragraphs>205</Paragraphs>
  <Slides>42</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Calibri</vt:lpstr>
      <vt:lpstr>Wingdings</vt:lpstr>
      <vt:lpstr>Bradley Hand ITC</vt:lpstr>
      <vt:lpstr>Bahnschrift Light</vt:lpstr>
      <vt:lpstr>Quicksand Light</vt:lpstr>
      <vt:lpstr>Palatino</vt:lpstr>
      <vt:lpstr>Arial</vt:lpstr>
      <vt:lpstr>Arial Black</vt:lpstr>
      <vt:lpstr>Times New Roman</vt:lpstr>
      <vt:lpstr>Atma</vt:lpstr>
      <vt:lpstr>Moth template</vt:lpstr>
      <vt:lpstr>EMOTIONAL  INTELLIGENCE</vt:lpstr>
      <vt:lpstr>LEARNING OUTCOMES</vt:lpstr>
      <vt:lpstr>Defining Intelligence</vt:lpstr>
      <vt:lpstr>PowerPoint Presentation</vt:lpstr>
      <vt:lpstr>Are There Different Kinds of intelligence?  </vt:lpstr>
      <vt:lpstr>Theories of Intelligence:</vt:lpstr>
      <vt:lpstr>PowerPoint Presentation</vt:lpstr>
      <vt:lpstr>GARDNER’S Theory of MULTIPLE INTELLIGENCES</vt:lpstr>
      <vt:lpstr> FLUID AND CRYSTALLIZED INTELLIGENCE</vt:lpstr>
      <vt:lpstr>PowerPoint Presentation</vt:lpstr>
      <vt:lpstr>What is IQ???</vt:lpstr>
      <vt:lpstr>Think</vt:lpstr>
      <vt:lpstr>PowerPoint Presentation</vt:lpstr>
      <vt:lpstr>PowerPoint Presentation</vt:lpstr>
      <vt:lpstr>PowerPoint Presentation</vt:lpstr>
      <vt:lpstr>What is EQ then????</vt:lpstr>
      <vt:lpstr>What we mean by emotions?</vt:lpstr>
      <vt:lpstr> Emotions have three components:</vt:lpstr>
      <vt:lpstr>Here are a few facts about emotions:  Emotions come and go. Most of us feel many different emotions throughout the day. Some last just a few seconds. Others might linger to become a mood.  Emotions can be mild, intense, or anywhere in between. The intensity of an emotion can depend on the situation and on the person.  There are no good or bad emotions, but there are good and bad ways of expressing (or acting on) emotions. Learning how to express emotions in acceptable ways is a separate skill — managing emotions — that is built on a foundation of being able to understand emotions.</vt:lpstr>
      <vt:lpstr>PowerPoint Presentation</vt:lpstr>
      <vt:lpstr>Why emotions are important?</vt:lpstr>
      <vt:lpstr>PowerPoint Presentation</vt:lpstr>
      <vt:lpstr>PowerPoint Presentation</vt:lpstr>
      <vt:lpstr>PowerPoint Presentation</vt:lpstr>
      <vt:lpstr>What is emotional intelligence? </vt:lpstr>
      <vt:lpstr>Emotional intelligence helps us to:  identify, use, understand,and manage emotions in positive ways to relieve stress, communicate effectively,  empathize with others, overcome challenges, and defuse conflict.   </vt:lpstr>
      <vt:lpstr>EQ &gt;IQ Emotional Quotient is greater than Intelligence Quotient  </vt:lpstr>
      <vt:lpstr>Overall impact on success.</vt:lpstr>
      <vt:lpstr>FOUR COMPONENTS OF EMOTIONAL INTELLIGENCE.</vt:lpstr>
      <vt:lpstr>PowerPoint Presentation</vt:lpstr>
      <vt:lpstr>PowerPoint Presentation</vt:lpstr>
      <vt:lpstr>1. Self awareness: </vt:lpstr>
      <vt:lpstr>How to improve self-awareness:</vt:lpstr>
      <vt:lpstr>PowerPoint Presentation</vt:lpstr>
      <vt:lpstr>2. SELF MANAGEMENT:</vt:lpstr>
      <vt:lpstr>How to Improve Self-Regulation/Self management?  </vt:lpstr>
      <vt:lpstr>3.Social Awareness /Empathy</vt:lpstr>
      <vt:lpstr>How to build empathy/social awareness?</vt:lpstr>
      <vt:lpstr>4. Social skills /Relationship Management:</vt:lpstr>
      <vt:lpstr>HOW TO IMPROVE SOCIAL SKILLS?</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dc:title>
  <dc:creator>p</dc:creator>
  <cp:lastModifiedBy>Fast</cp:lastModifiedBy>
  <cp:revision>91</cp:revision>
  <dcterms:modified xsi:type="dcterms:W3CDTF">2023-10-11T06:58:36Z</dcterms:modified>
</cp:coreProperties>
</file>